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306" r:id="rId2"/>
    <p:sldId id="276" r:id="rId3"/>
    <p:sldId id="277" r:id="rId4"/>
    <p:sldId id="278" r:id="rId5"/>
    <p:sldId id="313" r:id="rId6"/>
    <p:sldId id="287" r:id="rId7"/>
    <p:sldId id="324" r:id="rId8"/>
    <p:sldId id="311" r:id="rId9"/>
    <p:sldId id="280" r:id="rId10"/>
    <p:sldId id="281" r:id="rId11"/>
    <p:sldId id="314" r:id="rId12"/>
    <p:sldId id="288" r:id="rId13"/>
    <p:sldId id="289" r:id="rId14"/>
    <p:sldId id="282" r:id="rId15"/>
    <p:sldId id="308" r:id="rId16"/>
    <p:sldId id="334" r:id="rId17"/>
    <p:sldId id="283" r:id="rId18"/>
    <p:sldId id="284" r:id="rId19"/>
    <p:sldId id="303" r:id="rId20"/>
    <p:sldId id="339" r:id="rId21"/>
    <p:sldId id="335" r:id="rId22"/>
    <p:sldId id="293" r:id="rId23"/>
    <p:sldId id="285" r:id="rId24"/>
    <p:sldId id="302" r:id="rId25"/>
    <p:sldId id="274" r:id="rId26"/>
    <p:sldId id="317" r:id="rId27"/>
    <p:sldId id="292" r:id="rId28"/>
    <p:sldId id="275" r:id="rId29"/>
    <p:sldId id="315" r:id="rId30"/>
    <p:sldId id="336" r:id="rId31"/>
    <p:sldId id="272" r:id="rId32"/>
    <p:sldId id="273" r:id="rId33"/>
    <p:sldId id="319" r:id="rId34"/>
    <p:sldId id="341" r:id="rId35"/>
    <p:sldId id="342" r:id="rId36"/>
    <p:sldId id="330" r:id="rId37"/>
    <p:sldId id="337" r:id="rId38"/>
    <p:sldId id="331" r:id="rId39"/>
    <p:sldId id="338" r:id="rId40"/>
    <p:sldId id="261" r:id="rId41"/>
    <p:sldId id="333" r:id="rId42"/>
    <p:sldId id="290" r:id="rId43"/>
    <p:sldId id="318" r:id="rId44"/>
    <p:sldId id="326" r:id="rId45"/>
    <p:sldId id="327" r:id="rId46"/>
    <p:sldId id="256" r:id="rId47"/>
    <p:sldId id="271" r:id="rId48"/>
    <p:sldId id="257" r:id="rId49"/>
    <p:sldId id="320" r:id="rId50"/>
    <p:sldId id="269" r:id="rId51"/>
    <p:sldId id="328" r:id="rId52"/>
    <p:sldId id="266" r:id="rId53"/>
    <p:sldId id="291" r:id="rId54"/>
    <p:sldId id="340" r:id="rId55"/>
    <p:sldId id="268" r:id="rId56"/>
    <p:sldId id="322" r:id="rId57"/>
    <p:sldId id="264" r:id="rId58"/>
    <p:sldId id="265" r:id="rId59"/>
    <p:sldId id="323" r:id="rId60"/>
    <p:sldId id="263" r:id="rId61"/>
    <p:sldId id="329" r:id="rId62"/>
    <p:sldId id="262" r:id="rId63"/>
    <p:sldId id="270" r:id="rId64"/>
    <p:sldId id="332" r:id="rId65"/>
    <p:sldId id="305" r:id="rId66"/>
    <p:sldId id="304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Magnano" initials="CM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A5D5"/>
    <a:srgbClr val="E68C44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6" autoAdjust="0"/>
    <p:restoredTop sz="98034" autoAdjust="0"/>
  </p:normalViewPr>
  <p:slideViewPr>
    <p:cSldViewPr snapToGrid="0" snapToObjects="1">
      <p:cViewPr varScale="1">
        <p:scale>
          <a:sx n="147" d="100"/>
          <a:sy n="147" d="100"/>
        </p:scale>
        <p:origin x="-109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commentAuthors" Target="commentAuthors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7T22:22:04.979" idx="4">
    <p:pos x="10" y="10"/>
    <p:text>Change this slide to new dataset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Relationship Id="rId2" Type="http://schemas.openxmlformats.org/officeDocument/2006/relationships/image" Target="../media/image41.emf"/><Relationship Id="rId3" Type="http://schemas.openxmlformats.org/officeDocument/2006/relationships/image" Target="../media/image5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1" Type="http://schemas.openxmlformats.org/officeDocument/2006/relationships/image" Target="../media/image43.emf"/><Relationship Id="rId2" Type="http://schemas.openxmlformats.org/officeDocument/2006/relationships/image" Target="../media/image5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Relationship Id="rId2" Type="http://schemas.openxmlformats.org/officeDocument/2006/relationships/image" Target="../media/image67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5" Type="http://schemas.openxmlformats.org/officeDocument/2006/relationships/image" Target="../media/image89.emf"/><Relationship Id="rId1" Type="http://schemas.openxmlformats.org/officeDocument/2006/relationships/image" Target="../media/image85.emf"/><Relationship Id="rId2" Type="http://schemas.openxmlformats.org/officeDocument/2006/relationships/image" Target="../media/image8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12C66-8905-4D92-94D7-FF41CECE79DA}" type="datetimeFigureOut">
              <a:rPr lang="en-US" smtClean="0"/>
              <a:t>4/7/19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01755-E45E-416F-A797-7A9521304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6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01755-E45E-416F-A797-7A9521304A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0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0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4/7/19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4/7/19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4/7/19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7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DA2C-E512-704A-868E-82528D836E4B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github.com/rasbt/python-machine-learning-book-2nd-edition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s://github.com/rasbt/python-machine-learning-book-2nd-editio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asbt/python-machine-learning-book-2nd-edition" TargetMode="Externa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asbt/python-machine-learning-book-2nd-edition" TargetMode="Externa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s://blog.paperspace.com/intro-to-optimization-in-deep-learning-gradient-descen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s://github.com/rasbt/python-machine-learning-book-2nd-edition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hyperlink" Target="https://github.com/rasbt/python-machine-learning-book-2nd-edition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hyperlink" Target="https://github.com/rasbt/python-machine-learning-book-2nd-editio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hyperlink" Target="https://github.com/rasbt/python-machine-learning-book-2nd-edition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asbt/python-machine-learning-book-2nd-edition" TargetMode="External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4" Type="http://schemas.openxmlformats.org/officeDocument/2006/relationships/image" Target="../media/image32.gif"/><Relationship Id="rId5" Type="http://schemas.openxmlformats.org/officeDocument/2006/relationships/image" Target="../media/image33.gif"/><Relationship Id="rId6" Type="http://schemas.openxmlformats.org/officeDocument/2006/relationships/image" Target="../media/image34.gif"/><Relationship Id="rId7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4" Type="http://schemas.openxmlformats.org/officeDocument/2006/relationships/image" Target="../media/image35.gif"/><Relationship Id="rId5" Type="http://schemas.openxmlformats.org/officeDocument/2006/relationships/image" Target="../media/image36.gif"/><Relationship Id="rId6" Type="http://schemas.openxmlformats.org/officeDocument/2006/relationships/image" Target="../media/image37.png"/><Relationship Id="rId7" Type="http://schemas.openxmlformats.org/officeDocument/2006/relationships/hyperlink" Target="https://www.nature.com/articles/nmeth.3945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hyperlink" Target="https://www.nature.com/articles/nmeth.3945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asbt/python-machine-learning-book-2nd-edition" TargetMode="External"/><Relationship Id="rId3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.bin"/><Relationship Id="rId12" Type="http://schemas.openxmlformats.org/officeDocument/2006/relationships/image" Target="../media/image43.emf"/><Relationship Id="rId13" Type="http://schemas.openxmlformats.org/officeDocument/2006/relationships/oleObject" Target="../embeddings/oleObject5.bin"/><Relationship Id="rId14" Type="http://schemas.openxmlformats.org/officeDocument/2006/relationships/image" Target="../media/image44.emf"/><Relationship Id="rId15" Type="http://schemas.openxmlformats.org/officeDocument/2006/relationships/oleObject" Target="../embeddings/oleObject6.bin"/><Relationship Id="rId16" Type="http://schemas.openxmlformats.org/officeDocument/2006/relationships/image" Target="../media/image45.emf"/><Relationship Id="rId17" Type="http://schemas.openxmlformats.org/officeDocument/2006/relationships/image" Target="../media/image4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46.gif"/><Relationship Id="rId4" Type="http://schemas.openxmlformats.org/officeDocument/2006/relationships/oleObject" Target="../embeddings/oleObject1.bin"/><Relationship Id="rId5" Type="http://schemas.openxmlformats.org/officeDocument/2006/relationships/image" Target="../media/image40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1.emf"/><Relationship Id="rId8" Type="http://schemas.openxmlformats.org/officeDocument/2006/relationships/image" Target="../media/image47.gi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4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49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41.e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5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hyperlink" Target="https://github.com/rasbt/python-machine-learning-book-2nd-edition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52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hyperlink" Target="https://github.com/rasbt/python-machine-learning-book-2nd-edition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43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56.e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57.emf"/><Relationship Id="rId9" Type="http://schemas.openxmlformats.org/officeDocument/2006/relationships/oleObject" Target="../embeddings/oleObject14.bin"/><Relationship Id="rId10" Type="http://schemas.openxmlformats.org/officeDocument/2006/relationships/image" Target="../media/image5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gif"/><Relationship Id="rId6" Type="http://schemas.openxmlformats.org/officeDocument/2006/relationships/image" Target="../media/image71.gi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66.emf"/><Relationship Id="rId9" Type="http://schemas.openxmlformats.org/officeDocument/2006/relationships/oleObject" Target="../embeddings/oleObject16.bin"/><Relationship Id="rId10" Type="http://schemas.openxmlformats.org/officeDocument/2006/relationships/image" Target="../media/image6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gif"/><Relationship Id="rId3" Type="http://schemas.openxmlformats.org/officeDocument/2006/relationships/image" Target="../media/image73.gif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5.bin"/><Relationship Id="rId12" Type="http://schemas.openxmlformats.org/officeDocument/2006/relationships/image" Target="../media/image89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85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86.emf"/><Relationship Id="rId7" Type="http://schemas.openxmlformats.org/officeDocument/2006/relationships/oleObject" Target="../embeddings/Microsoft_Equation3.bin"/><Relationship Id="rId8" Type="http://schemas.openxmlformats.org/officeDocument/2006/relationships/image" Target="../media/image87.emf"/><Relationship Id="rId9" Type="http://schemas.openxmlformats.org/officeDocument/2006/relationships/oleObject" Target="../embeddings/Microsoft_Equation4.bin"/><Relationship Id="rId10" Type="http://schemas.openxmlformats.org/officeDocument/2006/relationships/image" Target="../media/image8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9.gif"/><Relationship Id="rId12" Type="http://schemas.openxmlformats.org/officeDocument/2006/relationships/image" Target="../media/image100.gif"/><Relationship Id="rId13" Type="http://schemas.openxmlformats.org/officeDocument/2006/relationships/image" Target="../media/image10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gif"/><Relationship Id="rId3" Type="http://schemas.openxmlformats.org/officeDocument/2006/relationships/image" Target="../media/image91.gif"/><Relationship Id="rId4" Type="http://schemas.openxmlformats.org/officeDocument/2006/relationships/image" Target="../media/image92.gif"/><Relationship Id="rId5" Type="http://schemas.openxmlformats.org/officeDocument/2006/relationships/image" Target="../media/image93.gif"/><Relationship Id="rId6" Type="http://schemas.openxmlformats.org/officeDocument/2006/relationships/image" Target="../media/image94.gif"/><Relationship Id="rId7" Type="http://schemas.openxmlformats.org/officeDocument/2006/relationships/image" Target="../media/image95.gif"/><Relationship Id="rId8" Type="http://schemas.openxmlformats.org/officeDocument/2006/relationships/image" Target="../media/image96.gif"/><Relationship Id="rId9" Type="http://schemas.openxmlformats.org/officeDocument/2006/relationships/image" Target="../media/image97.gif"/><Relationship Id="rId10" Type="http://schemas.openxmlformats.org/officeDocument/2006/relationships/image" Target="../media/image98.gif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1.gif"/><Relationship Id="rId12" Type="http://schemas.openxmlformats.org/officeDocument/2006/relationships/image" Target="../media/image11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Relationship Id="rId3" Type="http://schemas.openxmlformats.org/officeDocument/2006/relationships/image" Target="../media/image103.gif"/><Relationship Id="rId4" Type="http://schemas.openxmlformats.org/officeDocument/2006/relationships/image" Target="../media/image104.gif"/><Relationship Id="rId5" Type="http://schemas.openxmlformats.org/officeDocument/2006/relationships/image" Target="../media/image105.gif"/><Relationship Id="rId6" Type="http://schemas.openxmlformats.org/officeDocument/2006/relationships/image" Target="../media/image106.gif"/><Relationship Id="rId7" Type="http://schemas.openxmlformats.org/officeDocument/2006/relationships/image" Target="../media/image107.gif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4" Type="http://schemas.openxmlformats.org/officeDocument/2006/relationships/image" Target="../media/image115.gif"/><Relationship Id="rId5" Type="http://schemas.openxmlformats.org/officeDocument/2006/relationships/image" Target="../media/image116.gif"/><Relationship Id="rId6" Type="http://schemas.openxmlformats.org/officeDocument/2006/relationships/image" Target="../media/image117.gif"/><Relationship Id="rId7" Type="http://schemas.openxmlformats.org/officeDocument/2006/relationships/image" Target="../media/image9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gif"/><Relationship Id="rId4" Type="http://schemas.openxmlformats.org/officeDocument/2006/relationships/image" Target="../media/image120.gif"/><Relationship Id="rId5" Type="http://schemas.openxmlformats.org/officeDocument/2006/relationships/image" Target="../media/image121.gif"/><Relationship Id="rId6" Type="http://schemas.openxmlformats.org/officeDocument/2006/relationships/image" Target="../media/image122.gif"/><Relationship Id="rId7" Type="http://schemas.openxmlformats.org/officeDocument/2006/relationships/image" Target="../media/image12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gif"/><Relationship Id="rId4" Type="http://schemas.openxmlformats.org/officeDocument/2006/relationships/image" Target="../media/image120.gif"/><Relationship Id="rId5" Type="http://schemas.openxmlformats.org/officeDocument/2006/relationships/image" Target="../media/image126.gif"/><Relationship Id="rId6" Type="http://schemas.openxmlformats.org/officeDocument/2006/relationships/image" Target="../media/image12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gi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ter-lab/ml-bio-workshop/tree/master/guide" TargetMode="External"/><Relationship Id="rId4" Type="http://schemas.openxmlformats.org/officeDocument/2006/relationships/hyperlink" Target="https://github.com/gitter-lab/ml-bio-workshop/issues" TargetMode="External"/><Relationship Id="rId5" Type="http://schemas.openxmlformats.org/officeDocument/2006/relationships/hyperlink" Target="https://github.com/gitter-lab/ml-bio-workshop/blob/master/illustration.ipynb" TargetMode="External"/><Relationship Id="rId6" Type="http://schemas.openxmlformats.org/officeDocument/2006/relationships/hyperlink" Target="http://scikit-learn.org/stable/tutorial/index.html" TargetMode="External"/><Relationship Id="rId7" Type="http://schemas.openxmlformats.org/officeDocument/2006/relationships/hyperlink" Target="https://github.com/rasbt/python-machine-learning-book-2nd-edition" TargetMode="External"/><Relationship Id="rId8" Type="http://schemas.openxmlformats.org/officeDocument/2006/relationships/hyperlink" Target="https://github.com/jakevdp/sklearn_tutorial" TargetMode="External"/><Relationship Id="rId9" Type="http://schemas.openxmlformats.org/officeDocument/2006/relationships/hyperlink" Target="https://datacarpentry.org/lesson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s://journals.plos.org/plosone/article?id=10.1371/journal.pone.0014579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asbt/python-machine-learning-book-2nd-edition" TargetMode="Externa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Machine learning for biology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032760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/>
                <a:cs typeface="Arial"/>
              </a:rPr>
              <a:t>Fangzhou Mu</a:t>
            </a:r>
          </a:p>
          <a:p>
            <a:r>
              <a:rPr lang="en-US" sz="2800" dirty="0">
                <a:latin typeface="Arial"/>
                <a:cs typeface="Arial"/>
              </a:rPr>
              <a:t>Chris </a:t>
            </a:r>
            <a:r>
              <a:rPr lang="en-US" sz="2800" dirty="0" err="1">
                <a:latin typeface="Arial"/>
                <a:cs typeface="Arial"/>
              </a:rPr>
              <a:t>Magnano</a:t>
            </a:r>
            <a:endParaRPr lang="en-US" sz="2800" dirty="0">
              <a:latin typeface="Arial"/>
              <a:cs typeface="Arial"/>
            </a:endParaRPr>
          </a:p>
          <a:p>
            <a:r>
              <a:rPr lang="en-US" sz="2800" dirty="0">
                <a:latin typeface="Arial"/>
                <a:cs typeface="Arial"/>
              </a:rPr>
              <a:t>Anthony </a:t>
            </a:r>
            <a:r>
              <a:rPr lang="en-US" sz="2800" dirty="0" err="1">
                <a:latin typeface="Arial"/>
                <a:cs typeface="Arial"/>
              </a:rPr>
              <a:t>Gitter</a:t>
            </a:r>
            <a:r>
              <a:rPr lang="en-US" sz="2800" dirty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481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06457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A typical .</a:t>
            </a:r>
            <a:r>
              <a:rPr lang="en-US" sz="1600" dirty="0" err="1">
                <a:latin typeface="Arial"/>
                <a:cs typeface="Arial"/>
              </a:rPr>
              <a:t>csv</a:t>
            </a:r>
            <a:r>
              <a:rPr lang="en-US" sz="1600" dirty="0">
                <a:latin typeface="Arial"/>
                <a:cs typeface="Arial"/>
              </a:rPr>
              <a:t> 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DD915D2-A9EC-45D9-87F2-57A94855A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60" y="1394486"/>
            <a:ext cx="3937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4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Dataset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Open the telomere ALT dataset </a:t>
            </a:r>
            <a:r>
              <a:rPr lang="en-US" sz="1800" i="1" dirty="0">
                <a:latin typeface="Arial"/>
                <a:cs typeface="Arial"/>
              </a:rPr>
              <a:t>telomere.csv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the rows represent? 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are the features?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many classes are there?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700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tasks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950218"/>
            <a:ext cx="400101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Supervised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97998" y="950218"/>
            <a:ext cx="3988802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Unsupervised learning</a:t>
            </a:r>
          </a:p>
        </p:txBody>
      </p:sp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6" y="1866831"/>
            <a:ext cx="2286000" cy="2164578"/>
          </a:xfrm>
          <a:prstGeom prst="rect">
            <a:avLst/>
          </a:prstGeom>
        </p:spPr>
      </p:pic>
      <p:pic>
        <p:nvPicPr>
          <p:cNvPr id="10" name="Picture 9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64" y="4484544"/>
            <a:ext cx="2286000" cy="2219695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62" y="1866831"/>
            <a:ext cx="2286000" cy="2164578"/>
          </a:xfrm>
          <a:prstGeom prst="rect">
            <a:avLst/>
          </a:prstGeom>
        </p:spPr>
      </p:pic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4867255"/>
            <a:ext cx="3840479" cy="14957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243" y="4219875"/>
            <a:ext cx="1992086" cy="276999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Regression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53243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Classification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96858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Clustering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96858" y="4219875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Dimensionality reduction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Figures </a:t>
            </a:r>
            <a:r>
              <a:rPr lang="en-US" sz="800" dirty="0">
                <a:latin typeface="Arial"/>
                <a:cs typeface="Arial"/>
              </a:rPr>
              <a:t>from </a:t>
            </a:r>
          </a:p>
          <a:p>
            <a:r>
              <a:rPr lang="en-US" sz="800" dirty="0">
                <a:latin typeface="Arial"/>
                <a:cs typeface="Arial"/>
                <a:hlinkClick r:id="rId6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71877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69" y="1619493"/>
            <a:ext cx="6832092" cy="3936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Figure </a:t>
            </a:r>
            <a:r>
              <a:rPr lang="en-US" sz="800" dirty="0">
                <a:latin typeface="Arial"/>
                <a:cs typeface="Arial"/>
              </a:rPr>
              <a:t>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Models: </a:t>
            </a:r>
            <a:r>
              <a:rPr lang="en-US" sz="1800" dirty="0">
                <a:latin typeface="Arial"/>
                <a:cs typeface="Arial"/>
              </a:rPr>
              <a:t>Training and Inference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31585" y="1144496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48739" y="4824645"/>
            <a:ext cx="6907320" cy="834196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8738" y="4462311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Inference</a:t>
            </a: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xmlns="" id="{93FAE88B-16D2-4EDA-BE41-3C31DDD07AE7}"/>
              </a:ext>
            </a:extLst>
          </p:cNvPr>
          <p:cNvSpPr/>
          <p:nvPr/>
        </p:nvSpPr>
        <p:spPr>
          <a:xfrm rot="10800000">
            <a:off x="2301139" y="1513828"/>
            <a:ext cx="4426666" cy="4093685"/>
          </a:xfrm>
          <a:prstGeom prst="trapezoid">
            <a:avLst>
              <a:gd name="adj" fmla="val 24559"/>
            </a:avLst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4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workflow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2" y="1217619"/>
            <a:ext cx="7315200" cy="5269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Figure </a:t>
            </a:r>
            <a:r>
              <a:rPr lang="en-US" sz="800" dirty="0">
                <a:latin typeface="Arial"/>
                <a:cs typeface="Arial"/>
              </a:rPr>
              <a:t>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3227480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Get your hands dirty!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Load </a:t>
            </a:r>
            <a:r>
              <a:rPr lang="en-US" sz="1800" i="1" dirty="0">
                <a:latin typeface="Arial"/>
                <a:cs typeface="Arial"/>
              </a:rPr>
              <a:t>prostate.csv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Train some classifiers of your choice.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Predict labels for new data.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22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Figure </a:t>
            </a:r>
            <a:r>
              <a:rPr lang="en-US" sz="800" dirty="0">
                <a:latin typeface="Arial"/>
                <a:cs typeface="Arial"/>
              </a:rPr>
              <a:t>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3324540" y="2004413"/>
            <a:ext cx="5492456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1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/>
                <a:cs typeface="Arial"/>
              </a:rPr>
              <a:t>Before training a classifier, raw data needs to be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Transformed </a:t>
            </a:r>
            <a:r>
              <a:rPr lang="en-US" sz="1200" i="1" dirty="0">
                <a:latin typeface="Arial"/>
                <a:cs typeface="Arial"/>
              </a:rPr>
              <a:t>(images, sequences, text, spectra)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Cleaned </a:t>
            </a:r>
            <a:r>
              <a:rPr lang="en-US" sz="1200" i="1" dirty="0">
                <a:latin typeface="Arial"/>
                <a:cs typeface="Arial"/>
              </a:rPr>
              <a:t>(missing values, typos, inconsistency)</a:t>
            </a:r>
          </a:p>
          <a:p>
            <a:pPr lvl="1"/>
            <a:r>
              <a:rPr lang="en-US" sz="1800" dirty="0">
                <a:latin typeface="Arial"/>
                <a:cs typeface="Arial"/>
              </a:rPr>
              <a:t>Combined </a:t>
            </a:r>
            <a:r>
              <a:rPr lang="en-US" sz="1200" i="1" dirty="0">
                <a:latin typeface="Arial"/>
                <a:cs typeface="Arial"/>
              </a:rPr>
              <a:t>(date from different sources/modalities)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Normalized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200" i="1" dirty="0">
                <a:latin typeface="Arial"/>
                <a:cs typeface="Arial"/>
              </a:rPr>
              <a:t>(batch effect, features in different scales)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Encoded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i="1" dirty="0">
                <a:solidFill>
                  <a:srgbClr val="000000"/>
                </a:solidFill>
                <a:latin typeface="Arial"/>
                <a:cs typeface="Arial"/>
              </a:rPr>
              <a:t>(categorical features)</a:t>
            </a:r>
          </a:p>
          <a:p>
            <a:pPr lvl="1"/>
            <a:endParaRPr lang="en-US" sz="1800" dirty="0">
              <a:latin typeface="Arial"/>
              <a:cs typeface="Arial"/>
            </a:endParaRPr>
          </a:p>
          <a:p>
            <a:r>
              <a:rPr lang="en-US" sz="2200" dirty="0">
                <a:latin typeface="Arial"/>
                <a:cs typeface="Arial"/>
              </a:rPr>
              <a:t>Feature engineering</a:t>
            </a:r>
          </a:p>
          <a:p>
            <a:r>
              <a:rPr lang="en-US" sz="2200" dirty="0">
                <a:latin typeface="Arial"/>
                <a:cs typeface="Arial"/>
              </a:rPr>
              <a:t>Feature selection</a:t>
            </a:r>
          </a:p>
        </p:txBody>
      </p:sp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230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 normalization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1498" y="6324822"/>
            <a:ext cx="417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Su Bin Lim, </a:t>
            </a:r>
            <a:r>
              <a:rPr lang="en-US" sz="800" dirty="0" err="1">
                <a:latin typeface="Arial"/>
                <a:cs typeface="Arial"/>
              </a:rPr>
              <a:t>Swee</a:t>
            </a:r>
            <a:r>
              <a:rPr lang="en-US" sz="800" dirty="0">
                <a:latin typeface="Arial"/>
                <a:cs typeface="Arial"/>
              </a:rPr>
              <a:t> Jin Tan, Wan-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Lim, </a:t>
            </a:r>
            <a:r>
              <a:rPr lang="en-US" sz="800" dirty="0" err="1">
                <a:latin typeface="Arial"/>
                <a:cs typeface="Arial"/>
              </a:rPr>
              <a:t>Chwee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Lim. </a:t>
            </a:r>
          </a:p>
          <a:p>
            <a:r>
              <a:rPr lang="en-US" sz="800" b="1" dirty="0">
                <a:latin typeface="Arial"/>
                <a:cs typeface="Arial"/>
              </a:rPr>
              <a:t>Compendiums of Cancer </a:t>
            </a:r>
            <a:r>
              <a:rPr lang="en-US" sz="800" b="1" dirty="0" err="1">
                <a:latin typeface="Arial"/>
                <a:cs typeface="Arial"/>
              </a:rPr>
              <a:t>Transcriptome</a:t>
            </a:r>
            <a:r>
              <a:rPr lang="en-US" sz="800" b="1" dirty="0">
                <a:latin typeface="Arial"/>
                <a:cs typeface="Arial"/>
              </a:rPr>
              <a:t> for Machine Learning Applications</a:t>
            </a:r>
          </a:p>
          <a:p>
            <a:r>
              <a:rPr lang="en-US" sz="800" dirty="0" err="1">
                <a:latin typeface="Arial"/>
                <a:cs typeface="Arial"/>
              </a:rPr>
              <a:t>BioRxiv</a:t>
            </a:r>
            <a:r>
              <a:rPr lang="en-US" sz="800" dirty="0">
                <a:latin typeface="Arial"/>
                <a:cs typeface="Arial"/>
              </a:rPr>
              <a:t> 353698 [Preprint]. June 22, 2018  Available from: https://</a:t>
            </a:r>
            <a:r>
              <a:rPr lang="en-US" sz="800" dirty="0" err="1">
                <a:latin typeface="Arial"/>
                <a:cs typeface="Arial"/>
              </a:rPr>
              <a:t>doi.org</a:t>
            </a:r>
            <a:r>
              <a:rPr lang="en-US" sz="800" dirty="0">
                <a:latin typeface="Arial"/>
                <a:cs typeface="Arial"/>
              </a:rPr>
              <a:t>/10.1101/353698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8AD3493-490B-4AC4-B8D5-F398B70E1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60" y="2371816"/>
            <a:ext cx="7648630" cy="24721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C5D2388-1FD4-480D-B2C0-341C92A5A9EE}"/>
              </a:ext>
            </a:extLst>
          </p:cNvPr>
          <p:cNvSpPr txBox="1"/>
          <p:nvPr/>
        </p:nvSpPr>
        <p:spPr>
          <a:xfrm>
            <a:off x="1693788" y="4843961"/>
            <a:ext cx="564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PC1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177693B-9F3D-4FC0-BAED-80FD0F6F28E6}"/>
              </a:ext>
            </a:extLst>
          </p:cNvPr>
          <p:cNvSpPr txBox="1"/>
          <p:nvPr/>
        </p:nvSpPr>
        <p:spPr>
          <a:xfrm rot="16200000">
            <a:off x="174902" y="3259723"/>
            <a:ext cx="564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PC2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53698CD-E62C-4C56-A00B-93C3C9D77960}"/>
              </a:ext>
            </a:extLst>
          </p:cNvPr>
          <p:cNvSpPr txBox="1"/>
          <p:nvPr/>
        </p:nvSpPr>
        <p:spPr>
          <a:xfrm>
            <a:off x="1093627" y="2022964"/>
            <a:ext cx="216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Colored by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31CFA2-FB74-4DB9-90D0-3C92D46D5F30}"/>
              </a:ext>
            </a:extLst>
          </p:cNvPr>
          <p:cNvSpPr txBox="1"/>
          <p:nvPr/>
        </p:nvSpPr>
        <p:spPr>
          <a:xfrm>
            <a:off x="3652347" y="2022964"/>
            <a:ext cx="2166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Colored by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E28FD9B-DCF4-43F2-903C-6E48927460A2}"/>
              </a:ext>
            </a:extLst>
          </p:cNvPr>
          <p:cNvSpPr txBox="1"/>
          <p:nvPr/>
        </p:nvSpPr>
        <p:spPr>
          <a:xfrm>
            <a:off x="5951054" y="2022964"/>
            <a:ext cx="2756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Colored by Disease Status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298FED2-6C03-4847-8384-24B12863C034}"/>
              </a:ext>
            </a:extLst>
          </p:cNvPr>
          <p:cNvSpPr/>
          <p:nvPr/>
        </p:nvSpPr>
        <p:spPr>
          <a:xfrm>
            <a:off x="3217992" y="1601514"/>
            <a:ext cx="2468244" cy="4278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6126DD4-38C9-4049-A07E-86EC407FED76}"/>
              </a:ext>
            </a:extLst>
          </p:cNvPr>
          <p:cNvSpPr txBox="1"/>
          <p:nvPr/>
        </p:nvSpPr>
        <p:spPr>
          <a:xfrm>
            <a:off x="4342685" y="1288473"/>
            <a:ext cx="2700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After Processing by Combat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2D77D65-3E31-4E92-8F61-E846BDA92A8A}"/>
              </a:ext>
            </a:extLst>
          </p:cNvPr>
          <p:cNvSpPr/>
          <p:nvPr/>
        </p:nvSpPr>
        <p:spPr>
          <a:xfrm>
            <a:off x="5686235" y="1593000"/>
            <a:ext cx="2591515" cy="4278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49041B0-AD8E-40D2-97E5-BBA31799AECB}"/>
              </a:ext>
            </a:extLst>
          </p:cNvPr>
          <p:cNvSpPr txBox="1"/>
          <p:nvPr/>
        </p:nvSpPr>
        <p:spPr>
          <a:xfrm>
            <a:off x="826786" y="1288473"/>
            <a:ext cx="2700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Raw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241D017C-6E88-4FF6-98BC-05387F5F4E4D}"/>
              </a:ext>
            </a:extLst>
          </p:cNvPr>
          <p:cNvSpPr/>
          <p:nvPr/>
        </p:nvSpPr>
        <p:spPr>
          <a:xfrm>
            <a:off x="4284792" y="866956"/>
            <a:ext cx="2860850" cy="795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 encoding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31651"/>
              </p:ext>
            </p:extLst>
          </p:nvPr>
        </p:nvGraphicFramePr>
        <p:xfrm>
          <a:off x="1799311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extravasation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class</a:t>
                      </a:r>
                    </a:p>
                  </a:txBody>
                  <a:tcPr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normal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normal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cancer</a:t>
                      </a: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54943"/>
              </p:ext>
            </p:extLst>
          </p:nvPr>
        </p:nvGraphicFramePr>
        <p:xfrm>
          <a:off x="955625" y="4149969"/>
          <a:ext cx="1895148" cy="1669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17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17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17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80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6396"/>
              </p:ext>
            </p:extLst>
          </p:nvPr>
        </p:nvGraphicFramePr>
        <p:xfrm>
          <a:off x="3792156" y="4145739"/>
          <a:ext cx="577258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2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40418"/>
              </p:ext>
            </p:extLst>
          </p:nvPr>
        </p:nvGraphicFramePr>
        <p:xfrm>
          <a:off x="5001376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96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extravasation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79111"/>
              </p:ext>
            </p:extLst>
          </p:nvPr>
        </p:nvGraphicFramePr>
        <p:xfrm>
          <a:off x="6503673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596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class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2" name="Straight Connector 11"/>
          <p:cNvCxnSpPr>
            <a:endCxn id="10" idx="0"/>
          </p:cNvCxnSpPr>
          <p:nvPr/>
        </p:nvCxnSpPr>
        <p:spPr>
          <a:xfrm>
            <a:off x="7131461" y="3622040"/>
            <a:ext cx="2043" cy="52369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07413" y="3622040"/>
            <a:ext cx="0" cy="52369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77855" y="3622040"/>
            <a:ext cx="2043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6" idx="0"/>
          </p:cNvCxnSpPr>
          <p:nvPr/>
        </p:nvCxnSpPr>
        <p:spPr>
          <a:xfrm flipH="1">
            <a:off x="1903199" y="3622040"/>
            <a:ext cx="630804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9484" y="5948871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One-hot encoding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96243" y="595918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Integer encoding</a:t>
            </a:r>
          </a:p>
        </p:txBody>
      </p:sp>
    </p:spTree>
    <p:extLst>
      <p:ext uri="{BB962C8B-B14F-4D97-AF65-F5344CB8AC3E}">
        <p14:creationId xmlns:p14="http://schemas.microsoft.com/office/powerpoint/2010/main" val="166216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Arial"/>
                <a:cs typeface="Arial"/>
              </a:rPr>
              <a:t>Know what machine learning (ML) does and why it can be useful in biological research.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Be able to read papers that apply (simple) ML to biological problems.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Understand (some of) the language used by computational biologists and be more comfortable to collaborate with them.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Be prepared to explore opportunities of applying ML in your own projects.</a:t>
            </a:r>
            <a:endParaRPr lang="en-US" dirty="0"/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After the workshop, you will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996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58309"/>
            <a:ext cx="7772400" cy="537870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Data Preprocessing Discussion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methods or tools have you used for data normalization and preprocessing? 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assumptions are made when normalizing and preprocessing data?</a:t>
            </a:r>
            <a:br>
              <a:rPr lang="en-US" sz="1800" dirty="0">
                <a:latin typeface="Arial"/>
                <a:cs typeface="Arial"/>
              </a:rPr>
            </a:b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2329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Figure </a:t>
            </a:r>
            <a:r>
              <a:rPr lang="en-US" sz="800" dirty="0">
                <a:latin typeface="Arial"/>
                <a:cs typeface="Arial"/>
              </a:rPr>
              <a:t>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5074616" y="2004413"/>
            <a:ext cx="3742379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2894591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8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Training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Choose classifier type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Set </a:t>
            </a:r>
            <a:r>
              <a:rPr lang="en-US" sz="1600" dirty="0" err="1">
                <a:latin typeface="Arial"/>
                <a:cs typeface="Arial"/>
              </a:rPr>
              <a:t>hyperparameters</a:t>
            </a:r>
            <a:r>
              <a:rPr lang="en-US" sz="1600" dirty="0">
                <a:latin typeface="Arial"/>
                <a:cs typeface="Arial"/>
              </a:rPr>
              <a:t> (if applicable)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Apply a learning algorithm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Validation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Estimate classifier performance</a:t>
            </a:r>
          </a:p>
          <a:p>
            <a:pPr lvl="1"/>
            <a:r>
              <a:rPr lang="en-US" sz="1600" dirty="0" err="1">
                <a:latin typeface="Arial"/>
                <a:cs typeface="Arial"/>
              </a:rPr>
              <a:t>Hyperparameter</a:t>
            </a:r>
            <a:r>
              <a:rPr lang="en-US" sz="1600" dirty="0">
                <a:latin typeface="Arial"/>
                <a:cs typeface="Arial"/>
              </a:rPr>
              <a:t> optimization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Classifier selection</a:t>
            </a:r>
          </a:p>
        </p:txBody>
      </p:sp>
    </p:spTree>
    <p:extLst>
      <p:ext uri="{BB962C8B-B14F-4D97-AF65-F5344CB8AC3E}">
        <p14:creationId xmlns:p14="http://schemas.microsoft.com/office/powerpoint/2010/main" val="921778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Naïve Bayes (if time permits)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Learning algorithms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Optimization of an objective function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A lot of math behind</a:t>
            </a:r>
          </a:p>
        </p:txBody>
      </p:sp>
      <p:pic>
        <p:nvPicPr>
          <p:cNvPr id="8" name="Picture 7" descr="g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3619195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28" y="5882800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Training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329" y="6362395"/>
            <a:ext cx="397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Figure </a:t>
            </a:r>
            <a:r>
              <a:rPr lang="en-US" sz="800" dirty="0">
                <a:latin typeface="Arial"/>
                <a:cs typeface="Arial"/>
              </a:rPr>
              <a:t>from </a:t>
            </a: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https://blog.paperspace.com/intro-to-optimization-in-deep-learning-gradient-descent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A. </a:t>
            </a:r>
            <a:r>
              <a:rPr lang="en-US" sz="800" dirty="0" err="1">
                <a:latin typeface="Arial"/>
                <a:cs typeface="Arial"/>
              </a:rPr>
              <a:t>Kathuria</a:t>
            </a:r>
            <a:r>
              <a:rPr lang="en-US" sz="800" dirty="0">
                <a:latin typeface="Arial"/>
                <a:cs typeface="Arial"/>
              </a:rPr>
              <a:t>, Intro to optimization in deep learning: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88190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Train/test split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53" y="2413000"/>
            <a:ext cx="7315200" cy="1607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Figure </a:t>
            </a:r>
            <a:r>
              <a:rPr lang="en-US" sz="800" dirty="0">
                <a:latin typeface="Arial"/>
                <a:cs typeface="Arial"/>
              </a:rPr>
              <a:t>adapted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151824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hold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2" y="1615016"/>
            <a:ext cx="5747004" cy="4247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0462" y="2420968"/>
            <a:ext cx="3921005" cy="319153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1129170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Hold-out validation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Figure </a:t>
            </a:r>
            <a:r>
              <a:rPr lang="en-US" sz="800" dirty="0">
                <a:latin typeface="Arial"/>
                <a:cs typeface="Arial"/>
              </a:rPr>
              <a:t>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4094214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47472" y="964929"/>
            <a:ext cx="7900417" cy="568996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Validation &amp; </a:t>
            </a:r>
            <a:r>
              <a:rPr lang="en-US" sz="3600" dirty="0" err="1">
                <a:latin typeface="Arial"/>
                <a:cs typeface="Arial"/>
              </a:rPr>
              <a:t>Overfitting</a:t>
            </a: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toy_data_6.csv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Hold out </a:t>
            </a:r>
            <a:r>
              <a:rPr lang="en-US" sz="1400" b="1" dirty="0">
                <a:latin typeface="Arial"/>
                <a:cs typeface="Arial"/>
              </a:rPr>
              <a:t>20%</a:t>
            </a:r>
            <a:r>
              <a:rPr lang="en-US" sz="1400" dirty="0">
                <a:latin typeface="Arial"/>
                <a:cs typeface="Arial"/>
              </a:rPr>
              <a:t> data for validation.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the following settings: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 (a)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=0.5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=‘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=10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well </a:t>
            </a:r>
            <a:r>
              <a:rPr lang="en-US" sz="1800" dirty="0" smtClean="0">
                <a:latin typeface="Arial"/>
                <a:cs typeface="Arial"/>
              </a:rPr>
              <a:t>does </a:t>
            </a:r>
            <a:r>
              <a:rPr lang="en-US" sz="1800" dirty="0">
                <a:latin typeface="Arial"/>
                <a:cs typeface="Arial"/>
              </a:rPr>
              <a:t>training accuracy agree with validation accuracy?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check the decision boundary)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Hold out </a:t>
            </a:r>
            <a:r>
              <a:rPr lang="en-US" sz="1400" b="1" dirty="0">
                <a:latin typeface="Arial"/>
                <a:cs typeface="Arial"/>
              </a:rPr>
              <a:t>0%</a:t>
            </a:r>
            <a:r>
              <a:rPr lang="en-US" sz="1400" dirty="0">
                <a:latin typeface="Arial"/>
                <a:cs typeface="Arial"/>
              </a:rPr>
              <a:t> data for validation (i.e. no validation set).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setting (b) above.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well </a:t>
            </a:r>
            <a:r>
              <a:rPr lang="en-US" sz="1800" dirty="0" smtClean="0">
                <a:latin typeface="Arial"/>
                <a:cs typeface="Arial"/>
              </a:rPr>
              <a:t>does </a:t>
            </a:r>
            <a:r>
              <a:rPr lang="en-US" sz="1800" dirty="0">
                <a:latin typeface="Arial"/>
                <a:cs typeface="Arial"/>
              </a:rPr>
              <a:t>training accuracy agree with test accuracy?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Why is the validation set important?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229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err="1">
                <a:latin typeface="Arial"/>
                <a:cs typeface="Arial"/>
              </a:rPr>
              <a:t>Underfitting</a:t>
            </a:r>
            <a:r>
              <a:rPr lang="en-US" sz="2400" i="1" dirty="0">
                <a:latin typeface="Arial"/>
                <a:cs typeface="Arial"/>
              </a:rPr>
              <a:t> and </a:t>
            </a:r>
            <a:r>
              <a:rPr lang="en-US" sz="2400" i="1" dirty="0" err="1">
                <a:latin typeface="Arial"/>
                <a:cs typeface="Arial"/>
              </a:rPr>
              <a:t>Overfitting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0" y="2157040"/>
            <a:ext cx="7714488" cy="2779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Figure </a:t>
            </a:r>
            <a:r>
              <a:rPr lang="en-US" sz="800" dirty="0">
                <a:latin typeface="Arial"/>
                <a:cs typeface="Arial"/>
              </a:rPr>
              <a:t>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785074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7" y="1847153"/>
            <a:ext cx="7420356" cy="4125468"/>
          </a:xfrm>
          <a:prstGeom prst="rect">
            <a:avLst/>
          </a:prstGeom>
        </p:spPr>
      </p:pic>
      <p:sp>
        <p:nvSpPr>
          <p:cNvPr id="5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55811"/>
            <a:ext cx="580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K-fold cross-validation</a:t>
            </a:r>
          </a:p>
          <a:p>
            <a:r>
              <a:rPr lang="en-US" sz="1200" i="1" dirty="0">
                <a:latin typeface="Arial"/>
                <a:cs typeface="Arial"/>
              </a:rPr>
              <a:t>(</a:t>
            </a:r>
            <a:r>
              <a:rPr lang="en-US" sz="1200" b="1" i="1" dirty="0">
                <a:latin typeface="Arial"/>
                <a:cs typeface="Arial"/>
              </a:rPr>
              <a:t>fold</a:t>
            </a:r>
            <a:r>
              <a:rPr lang="en-US" sz="1200" i="1" dirty="0">
                <a:latin typeface="Arial"/>
                <a:cs typeface="Arial"/>
              </a:rPr>
              <a:t>: the number of subsets the training set is divided evenly into)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8350" y="6357440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Figure </a:t>
            </a:r>
            <a:r>
              <a:rPr lang="en-US" sz="800" dirty="0">
                <a:latin typeface="Arial"/>
                <a:cs typeface="Arial"/>
              </a:rPr>
              <a:t>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95343" y="5803344"/>
            <a:ext cx="79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K = 10</a:t>
            </a:r>
          </a:p>
        </p:txBody>
      </p:sp>
    </p:spTree>
    <p:extLst>
      <p:ext uri="{BB962C8B-B14F-4D97-AF65-F5344CB8AC3E}">
        <p14:creationId xmlns:p14="http://schemas.microsoft.com/office/powerpoint/2010/main" val="4286067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Data splitting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toy_data_4.csv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toy_data_5.csv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Vary size of validation set in </a:t>
            </a:r>
            <a:r>
              <a:rPr lang="en-US" sz="1400" b="1" dirty="0">
                <a:latin typeface="Arial"/>
                <a:cs typeface="Arial"/>
              </a:rPr>
              <a:t>hold-out validation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Vary K in </a:t>
            </a:r>
            <a:r>
              <a:rPr lang="en-US" sz="1400" b="1" dirty="0">
                <a:latin typeface="Arial"/>
                <a:cs typeface="Arial"/>
              </a:rPr>
              <a:t>K-fold variation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an SVM with default setting.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When </a:t>
            </a:r>
            <a:r>
              <a:rPr lang="en-US" sz="1800" dirty="0" smtClean="0">
                <a:latin typeface="Arial"/>
                <a:cs typeface="Arial"/>
              </a:rPr>
              <a:t>does </a:t>
            </a:r>
            <a:r>
              <a:rPr lang="en-US" sz="1800" dirty="0">
                <a:latin typeface="Arial"/>
                <a:cs typeface="Arial"/>
              </a:rPr>
              <a:t>training accuracy best </a:t>
            </a:r>
            <a:r>
              <a:rPr lang="en-US" sz="1800" dirty="0" smtClean="0">
                <a:latin typeface="Arial"/>
                <a:cs typeface="Arial"/>
              </a:rPr>
              <a:t>agree </a:t>
            </a:r>
            <a:r>
              <a:rPr lang="en-US" sz="1800" dirty="0">
                <a:latin typeface="Arial"/>
                <a:cs typeface="Arial"/>
              </a:rPr>
              <a:t>with validation accuracy?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7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We will cover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Arial"/>
                <a:cs typeface="Arial"/>
              </a:rPr>
              <a:t>An introduction to ML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Motivation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Tasks (we will focus on classification)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basics of ML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ML vocabulary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Typical ML workflow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Some simple (but popular) classification models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Networks, Random Forests, Support Vector Machines, Naïve Bayes </a:t>
            </a:r>
            <a:r>
              <a:rPr lang="mr-IN" sz="1600" dirty="0">
                <a:latin typeface="Arial"/>
                <a:cs typeface="Arial"/>
              </a:rPr>
              <a:t>…</a:t>
            </a:r>
            <a:endParaRPr lang="en-US" sz="16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Evaluation of classifier performance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Metrics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Plots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Hands-on practice with toy and real datasets</a:t>
            </a:r>
          </a:p>
          <a:p>
            <a:pPr lvl="1"/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400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Figure </a:t>
            </a:r>
            <a:r>
              <a:rPr lang="en-US" sz="800" dirty="0">
                <a:latin typeface="Arial"/>
                <a:cs typeface="Arial"/>
              </a:rPr>
              <a:t>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6867083" y="2004413"/>
            <a:ext cx="1949912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4656779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78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Performance Metrics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198"/>
            <a:ext cx="3392626" cy="3087592"/>
          </a:xfrm>
          <a:prstGeom prst="rect">
            <a:avLst/>
          </a:prstGeom>
        </p:spPr>
      </p:pic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1977689"/>
            <a:ext cx="3190461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2927907"/>
            <a:ext cx="2047461" cy="457200"/>
          </a:xfrm>
          <a:prstGeom prst="rect">
            <a:avLst/>
          </a:prstGeom>
        </p:spPr>
      </p:pic>
      <p:pic>
        <p:nvPicPr>
          <p:cNvPr id="13" name="Picture 12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3933703"/>
            <a:ext cx="1734378" cy="457200"/>
          </a:xfrm>
          <a:prstGeom prst="rect">
            <a:avLst/>
          </a:prstGeom>
        </p:spPr>
      </p:pic>
      <p:pic>
        <p:nvPicPr>
          <p:cNvPr id="14" name="Picture 13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4953698"/>
            <a:ext cx="231428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Figure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from </a:t>
            </a:r>
          </a:p>
          <a:p>
            <a:r>
              <a:rPr lang="en-US" sz="800" dirty="0">
                <a:latin typeface="Arial"/>
                <a:cs typeface="Arial"/>
                <a:hlinkClick r:id="rId7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2714046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Plots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812" y="5202283"/>
            <a:ext cx="2047461" cy="457200"/>
          </a:xfrm>
          <a:prstGeom prst="rect">
            <a:avLst/>
          </a:prstGeom>
        </p:spPr>
      </p:pic>
      <p:pic>
        <p:nvPicPr>
          <p:cNvPr id="8" name="Picture 7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68" y="5754523"/>
            <a:ext cx="1734378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84557" y="1008210"/>
            <a:ext cx="270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Precision-</a:t>
            </a:r>
            <a:r>
              <a:rPr lang="en-US" sz="1600" dirty="0" smtClean="0">
                <a:latin typeface="Arial"/>
                <a:cs typeface="Arial"/>
              </a:rPr>
              <a:t>recall (PR) </a:t>
            </a:r>
            <a:r>
              <a:rPr lang="en-US" sz="1600" dirty="0">
                <a:latin typeface="Arial"/>
                <a:cs typeface="Arial"/>
              </a:rPr>
              <a:t>curve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82471" y="100821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Receiver operating characteristic (ROC) curve</a:t>
            </a:r>
          </a:p>
        </p:txBody>
      </p:sp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95" y="5228203"/>
            <a:ext cx="1661532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320" y="5780443"/>
            <a:ext cx="1667107" cy="457200"/>
          </a:xfrm>
          <a:prstGeom prst="rect">
            <a:avLst/>
          </a:prstGeom>
        </p:spPr>
      </p:pic>
      <p:pic>
        <p:nvPicPr>
          <p:cNvPr id="5" name="Picture 4" descr="Screen Shot 2019-04-07 at 3.04.4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02" y="1731038"/>
            <a:ext cx="6984084" cy="3393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39242" y="3826444"/>
            <a:ext cx="174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43A5D5"/>
                </a:solidFill>
                <a:latin typeface="Arial"/>
                <a:cs typeface="Arial"/>
              </a:rPr>
              <a:t>A: better than random</a:t>
            </a:r>
            <a:endParaRPr lang="en-US" sz="1200" dirty="0">
              <a:solidFill>
                <a:srgbClr val="43A5D5"/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39242" y="4068290"/>
            <a:ext cx="174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B: close to random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39242" y="4306947"/>
            <a:ext cx="174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E68C44"/>
                </a:solidFill>
                <a:latin typeface="Arial"/>
                <a:cs typeface="Arial"/>
              </a:rPr>
              <a:t>C</a:t>
            </a:r>
            <a:r>
              <a:rPr lang="en-US" sz="1200" dirty="0" smtClean="0">
                <a:solidFill>
                  <a:srgbClr val="E68C44"/>
                </a:solidFill>
                <a:latin typeface="Arial"/>
                <a:cs typeface="Arial"/>
              </a:rPr>
              <a:t>: worse than random</a:t>
            </a:r>
            <a:endParaRPr lang="en-US" sz="1200" dirty="0">
              <a:solidFill>
                <a:srgbClr val="E68C44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72906" y="6396335"/>
            <a:ext cx="4271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Figure from</a:t>
            </a:r>
          </a:p>
          <a:p>
            <a:r>
              <a:rPr lang="en-US" sz="800" dirty="0" smtClean="0">
                <a:latin typeface="Arial"/>
                <a:cs typeface="Arial"/>
                <a:hlinkClick r:id="rId7"/>
              </a:rPr>
              <a:t>Classification </a:t>
            </a:r>
            <a:r>
              <a:rPr lang="en-US" sz="800" dirty="0">
                <a:latin typeface="Arial"/>
                <a:cs typeface="Arial"/>
                <a:hlinkClick r:id="rId7"/>
              </a:rPr>
              <a:t>evaluation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J. </a:t>
            </a:r>
            <a:r>
              <a:rPr lang="en-US" sz="800" dirty="0">
                <a:latin typeface="Arial"/>
                <a:cs typeface="Arial"/>
              </a:rPr>
              <a:t>Lever, </a:t>
            </a:r>
            <a:r>
              <a:rPr lang="en-US" sz="800" dirty="0" smtClean="0">
                <a:latin typeface="Arial"/>
                <a:cs typeface="Arial"/>
              </a:rPr>
              <a:t>M. </a:t>
            </a:r>
            <a:r>
              <a:rPr lang="en-US" sz="800" dirty="0" err="1">
                <a:latin typeface="Arial"/>
                <a:cs typeface="Arial"/>
              </a:rPr>
              <a:t>Krzywinski</a:t>
            </a:r>
            <a:r>
              <a:rPr lang="en-US" sz="800" dirty="0">
                <a:latin typeface="Arial"/>
                <a:cs typeface="Arial"/>
              </a:rPr>
              <a:t> &amp; </a:t>
            </a:r>
            <a:r>
              <a:rPr lang="en-US" sz="800" dirty="0" smtClean="0">
                <a:latin typeface="Arial"/>
                <a:cs typeface="Arial"/>
              </a:rPr>
              <a:t>N. Altman, Nature </a:t>
            </a:r>
            <a:r>
              <a:rPr lang="en-US" sz="800" dirty="0">
                <a:latin typeface="Arial"/>
                <a:cs typeface="Arial"/>
              </a:rPr>
              <a:t>Methods volume 13, pages 603–604 (2016)</a:t>
            </a:r>
          </a:p>
        </p:txBody>
      </p:sp>
    </p:spTree>
    <p:extLst>
      <p:ext uri="{BB962C8B-B14F-4D97-AF65-F5344CB8AC3E}">
        <p14:creationId xmlns:p14="http://schemas.microsoft.com/office/powerpoint/2010/main" val="3821353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811389"/>
            <a:ext cx="7772400" cy="593066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Performance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Compute accuracy, precision, recall and F1.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toy_data_2.csv and toy_data_9.csv.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a logistic regression classifier with default setting.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What accuracy do you achieve? How about precision and recall?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How good is your classifier?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Think about when accuracy is not a good measure of performance, and why precision and recall are helpful.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732457"/>
              </p:ext>
            </p:extLst>
          </p:nvPr>
        </p:nvGraphicFramePr>
        <p:xfrm>
          <a:off x="3112850" y="1689592"/>
          <a:ext cx="2948260" cy="2194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1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12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Arial"/>
                          <a:cs typeface="Arial"/>
                        </a:rPr>
                        <a:t>Sample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True class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Predicted class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4974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/>
                          <a:cs typeface="Arial"/>
                        </a:rPr>
                        <a:t>+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999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More on Plots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Screen Shot 2019-04-07 at 3.12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" y="2434678"/>
            <a:ext cx="8953927" cy="28461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1535760"/>
            <a:ext cx="82296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rgbClr val="FF0000"/>
                </a:solidFill>
                <a:latin typeface="Arial"/>
                <a:cs typeface="Arial"/>
              </a:rPr>
              <a:t>Class imbalance</a:t>
            </a:r>
            <a:r>
              <a:rPr lang="en-US" sz="1500" dirty="0">
                <a:latin typeface="Arial"/>
                <a:cs typeface="Arial"/>
              </a:rPr>
              <a:t> can cause ROC curves to be poor visualizations of classifier performance.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06601" y="5814720"/>
            <a:ext cx="33608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/>
                <a:cs typeface="Arial"/>
              </a:rPr>
              <a:t>Which curve is more informative?</a:t>
            </a:r>
            <a:endParaRPr lang="en-US" sz="15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72906" y="6396335"/>
            <a:ext cx="4271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Figure from</a:t>
            </a: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Classification </a:t>
            </a:r>
            <a:r>
              <a:rPr lang="en-US" sz="800" dirty="0">
                <a:latin typeface="Arial"/>
                <a:cs typeface="Arial"/>
                <a:hlinkClick r:id="rId3"/>
              </a:rPr>
              <a:t>evaluation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J. </a:t>
            </a:r>
            <a:r>
              <a:rPr lang="en-US" sz="800" dirty="0">
                <a:latin typeface="Arial"/>
                <a:cs typeface="Arial"/>
              </a:rPr>
              <a:t>Lever, </a:t>
            </a:r>
            <a:r>
              <a:rPr lang="en-US" sz="800" dirty="0" smtClean="0">
                <a:latin typeface="Arial"/>
                <a:cs typeface="Arial"/>
              </a:rPr>
              <a:t>M. </a:t>
            </a:r>
            <a:r>
              <a:rPr lang="en-US" sz="800" dirty="0" err="1">
                <a:latin typeface="Arial"/>
                <a:cs typeface="Arial"/>
              </a:rPr>
              <a:t>Krzywinski</a:t>
            </a:r>
            <a:r>
              <a:rPr lang="en-US" sz="800" dirty="0">
                <a:latin typeface="Arial"/>
                <a:cs typeface="Arial"/>
              </a:rPr>
              <a:t> &amp; </a:t>
            </a:r>
            <a:r>
              <a:rPr lang="en-US" sz="800" dirty="0" smtClean="0">
                <a:latin typeface="Arial"/>
                <a:cs typeface="Arial"/>
              </a:rPr>
              <a:t>N. Altman, Nature </a:t>
            </a:r>
            <a:r>
              <a:rPr lang="en-US" sz="800" dirty="0">
                <a:latin typeface="Arial"/>
                <a:cs typeface="Arial"/>
              </a:rPr>
              <a:t>Methods volume 13, pages 603–604 (2016)</a:t>
            </a:r>
          </a:p>
        </p:txBody>
      </p:sp>
    </p:spTree>
    <p:extLst>
      <p:ext uri="{BB962C8B-B14F-4D97-AF65-F5344CB8AC3E}">
        <p14:creationId xmlns:p14="http://schemas.microsoft.com/office/powerpoint/2010/main" val="2700542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More on Plots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535760"/>
            <a:ext cx="8229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smtClean="0">
                <a:solidFill>
                  <a:srgbClr val="000000"/>
                </a:solidFill>
                <a:latin typeface="Arial"/>
                <a:cs typeface="Arial"/>
              </a:rPr>
              <a:t>A classification problem can sometimes be </a:t>
            </a:r>
            <a:r>
              <a:rPr lang="en-US" sz="1500" i="1" dirty="0" smtClean="0">
                <a:solidFill>
                  <a:srgbClr val="FF0000"/>
                </a:solidFill>
                <a:latin typeface="Arial"/>
                <a:cs typeface="Arial"/>
              </a:rPr>
              <a:t>cost-sensitive</a:t>
            </a:r>
            <a:r>
              <a:rPr lang="en-US" sz="1500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r>
              <a:rPr lang="en-US" sz="1500" dirty="0" smtClean="0">
                <a:solidFill>
                  <a:srgbClr val="000000"/>
                </a:solidFill>
                <a:latin typeface="Arial"/>
                <a:cs typeface="Arial"/>
              </a:rPr>
              <a:t>Use ROC curve to pick a </a:t>
            </a:r>
            <a:r>
              <a:rPr lang="en-US" sz="1500" i="1" dirty="0" smtClean="0">
                <a:solidFill>
                  <a:srgbClr val="FF0000"/>
                </a:solidFill>
                <a:latin typeface="Arial"/>
                <a:cs typeface="Arial"/>
              </a:rPr>
              <a:t>decision threshold</a:t>
            </a:r>
            <a:r>
              <a:rPr lang="en-US" sz="1500" dirty="0" smtClean="0">
                <a:solidFill>
                  <a:srgbClr val="000000"/>
                </a:solidFill>
                <a:latin typeface="Arial"/>
                <a:cs typeface="Arial"/>
              </a:rPr>
              <a:t>. </a:t>
            </a:r>
            <a:endParaRPr lang="en-US" sz="15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7" name="Picture 6" descr="Screen Shot 2019-04-07 at 3.04.4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70"/>
          <a:stretch/>
        </p:blipFill>
        <p:spPr>
          <a:xfrm>
            <a:off x="450631" y="2987995"/>
            <a:ext cx="2738772" cy="2649318"/>
          </a:xfrm>
          <a:prstGeom prst="rect">
            <a:avLst/>
          </a:prstGeom>
        </p:spPr>
      </p:pic>
      <p:pic>
        <p:nvPicPr>
          <p:cNvPr id="9" name="Picture 8" descr="53ce5b72-126e-4856-9559-e7b3bea17b3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44" y="3049190"/>
            <a:ext cx="2197112" cy="221257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925380" y="3049190"/>
            <a:ext cx="2101748" cy="311771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354129" y="3091827"/>
            <a:ext cx="71388" cy="70103"/>
          </a:xfrm>
          <a:prstGeom prst="ellipse">
            <a:avLst/>
          </a:prstGeom>
          <a:solidFill>
            <a:srgbClr val="0080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Screen Shot 2019-04-07 at 3.04.4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70"/>
          <a:stretch/>
        </p:blipFill>
        <p:spPr>
          <a:xfrm>
            <a:off x="3190430" y="2987995"/>
            <a:ext cx="2738772" cy="2649318"/>
          </a:xfrm>
          <a:prstGeom prst="rect">
            <a:avLst/>
          </a:prstGeom>
        </p:spPr>
      </p:pic>
      <p:pic>
        <p:nvPicPr>
          <p:cNvPr id="28" name="Picture 27" descr="53ce5b72-126e-4856-9559-e7b3bea17b3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43" y="3049190"/>
            <a:ext cx="2197112" cy="221257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3733360" y="3005990"/>
            <a:ext cx="1029439" cy="127945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299079" y="3497907"/>
            <a:ext cx="71388" cy="70103"/>
          </a:xfrm>
          <a:prstGeom prst="ellipse">
            <a:avLst/>
          </a:prstGeom>
          <a:solidFill>
            <a:srgbClr val="0080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976298" y="3900867"/>
            <a:ext cx="71388" cy="70103"/>
          </a:xfrm>
          <a:prstGeom prst="ellipse">
            <a:avLst/>
          </a:prstGeom>
          <a:solidFill>
            <a:srgbClr val="0080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Screen Shot 2019-04-07 at 3.04.4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70"/>
          <a:stretch/>
        </p:blipFill>
        <p:spPr>
          <a:xfrm>
            <a:off x="5930475" y="2987995"/>
            <a:ext cx="2738772" cy="2649318"/>
          </a:xfrm>
          <a:prstGeom prst="rect">
            <a:avLst/>
          </a:prstGeom>
        </p:spPr>
      </p:pic>
      <p:pic>
        <p:nvPicPr>
          <p:cNvPr id="43" name="Picture 42" descr="53ce5b72-126e-4856-9559-e7b3bea17b3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88" y="3049190"/>
            <a:ext cx="2197112" cy="2212570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6387008" y="3049190"/>
            <a:ext cx="291450" cy="2141594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412999" y="4750707"/>
            <a:ext cx="71388" cy="70103"/>
          </a:xfrm>
          <a:prstGeom prst="ellipse">
            <a:avLst/>
          </a:prstGeom>
          <a:solidFill>
            <a:srgbClr val="008000"/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440983" y="6099840"/>
            <a:ext cx="25746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Arial"/>
                <a:cs typeface="Arial"/>
              </a:rPr>
              <a:t>Which classifier is better?</a:t>
            </a:r>
            <a:endParaRPr lang="en-US" sz="1500" dirty="0"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1174" y="5871963"/>
            <a:ext cx="1275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43A5D5"/>
                </a:solidFill>
                <a:latin typeface="Arial"/>
                <a:cs typeface="Arial"/>
              </a:rPr>
              <a:t>Classifier A</a:t>
            </a:r>
            <a:endParaRPr lang="en-US" sz="1200" dirty="0">
              <a:solidFill>
                <a:srgbClr val="43A5D5"/>
              </a:solidFill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1174" y="6094971"/>
            <a:ext cx="1275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E68C44"/>
                </a:solidFill>
                <a:latin typeface="Arial"/>
                <a:cs typeface="Arial"/>
              </a:rPr>
              <a:t>Classifier B</a:t>
            </a:r>
            <a:endParaRPr lang="en-US" sz="1200" dirty="0">
              <a:solidFill>
                <a:srgbClr val="E68C44"/>
              </a:solidFill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72141" y="2517540"/>
            <a:ext cx="2084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FN costs more than FP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660041" y="2517540"/>
            <a:ext cx="2084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FN and FP cost equally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257466" y="2517540"/>
            <a:ext cx="2084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FP costs more than FN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584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Why do we only evaluate on the test set one time?</a:t>
            </a:r>
          </a:p>
        </p:txBody>
      </p:sp>
    </p:spTree>
    <p:extLst>
      <p:ext uri="{BB962C8B-B14F-4D97-AF65-F5344CB8AC3E}">
        <p14:creationId xmlns:p14="http://schemas.microsoft.com/office/powerpoint/2010/main" val="464034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A2D59FE-037F-4752-821E-DC331BF5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2" y="2071733"/>
            <a:ext cx="8096376" cy="28258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26F1CC4-6453-46B1-A12F-44EAFCC11144}"/>
              </a:ext>
            </a:extLst>
          </p:cNvPr>
          <p:cNvSpPr/>
          <p:nvPr/>
        </p:nvSpPr>
        <p:spPr>
          <a:xfrm>
            <a:off x="8686799" y="2004413"/>
            <a:ext cx="130195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82F179-475F-4CD3-83B8-EC02ABF8E3CA}"/>
              </a:ext>
            </a:extLst>
          </p:cNvPr>
          <p:cNvSpPr/>
          <p:nvPr/>
        </p:nvSpPr>
        <p:spPr>
          <a:xfrm>
            <a:off x="647952" y="1997999"/>
            <a:ext cx="6418967" cy="2973314"/>
          </a:xfrm>
          <a:prstGeom prst="rect">
            <a:avLst/>
          </a:prstGeom>
          <a:solidFill>
            <a:srgbClr val="FFFFFF">
              <a:alpha val="8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63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Trained models can make predictions on new unlabeled samples</a:t>
            </a:r>
          </a:p>
        </p:txBody>
      </p:sp>
    </p:spTree>
    <p:extLst>
      <p:ext uri="{BB962C8B-B14F-4D97-AF65-F5344CB8AC3E}">
        <p14:creationId xmlns:p14="http://schemas.microsoft.com/office/powerpoint/2010/main" val="3797431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Classifiers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Now let’s learn some classifiers!</a:t>
            </a:r>
          </a:p>
          <a:p>
            <a:r>
              <a:rPr lang="en-US" sz="2000" dirty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Naïve Bayes (if time permits)</a:t>
            </a:r>
          </a:p>
        </p:txBody>
      </p:sp>
    </p:spTree>
    <p:extLst>
      <p:ext uri="{BB962C8B-B14F-4D97-AF65-F5344CB8AC3E}">
        <p14:creationId xmlns:p14="http://schemas.microsoft.com/office/powerpoint/2010/main" val="2542945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We will NOT cover</a:t>
            </a:r>
            <a:r>
              <a:rPr lang="mr-IN" sz="2400" i="1" dirty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sz="2000" dirty="0">
                <a:latin typeface="Arial"/>
                <a:cs typeface="Arial"/>
              </a:rPr>
              <a:t>Coding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will click on buttons in a user-friendly software. 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Math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Math only appears when it is absolutely needed.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will focus on intuition, not calculation.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Feature engineering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We primarily study the “core” of ML.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However, engineering tricks are critical to the success of ML in practice.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Highly domain specific, a lot of folk wisdom, no universal guideline, coding required.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The state-of-the-art models at the frontier of ML/bioinformatics research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Beyond the scope of a half-day workshop</a:t>
            </a:r>
          </a:p>
        </p:txBody>
      </p:sp>
    </p:spTree>
    <p:extLst>
      <p:ext uri="{BB962C8B-B14F-4D97-AF65-F5344CB8AC3E}">
        <p14:creationId xmlns:p14="http://schemas.microsoft.com/office/powerpoint/2010/main" val="920683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Regression: </a:t>
            </a:r>
            <a:r>
              <a:rPr lang="en-US" sz="1800" dirty="0">
                <a:latin typeface="Arial"/>
                <a:cs typeface="Arial"/>
              </a:rPr>
              <a:t>Representations and Inference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0378" y="955840"/>
            <a:ext cx="7911194" cy="2662140"/>
            <a:chOff x="570378" y="955840"/>
            <a:chExt cx="7911194" cy="2662140"/>
          </a:xfrm>
        </p:grpSpPr>
        <p:sp>
          <p:nvSpPr>
            <p:cNvPr id="5" name="TextBox 4"/>
            <p:cNvSpPr txBox="1"/>
            <p:nvPr/>
          </p:nvSpPr>
          <p:spPr>
            <a:xfrm>
              <a:off x="633425" y="1588746"/>
              <a:ext cx="401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3425" y="2181614"/>
              <a:ext cx="424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79869" y="1970001"/>
              <a:ext cx="3508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2746" y="1184440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4122" y="1011609"/>
              <a:ext cx="4257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1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70378" y="955840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7066" y="3100091"/>
              <a:ext cx="427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 err="1">
                  <a:latin typeface="Times New Roman"/>
                  <a:cs typeface="Times New Roman"/>
                </a:rPr>
                <a:t>n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cxnSp>
          <p:nvCxnSpPr>
            <p:cNvPr id="24" name="Straight Connector 23"/>
            <p:cNvCxnSpPr>
              <a:stCxn id="20" idx="6"/>
              <a:endCxn id="53" idx="2"/>
            </p:cNvCxnSpPr>
            <p:nvPr/>
          </p:nvCxnSpPr>
          <p:spPr>
            <a:xfrm>
              <a:off x="1027578" y="1184440"/>
              <a:ext cx="1563825" cy="98438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362746" y="1616598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62746" y="2010544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62746" y="2418563"/>
              <a:ext cx="6590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err="1">
                  <a:latin typeface="Times New Roman"/>
                  <a:cs typeface="Times New Roman"/>
                </a:rPr>
                <a:t>w</a:t>
              </a:r>
              <a:r>
                <a:rPr lang="en-US" sz="1400" i="1" baseline="-25000" dirty="0" err="1">
                  <a:latin typeface="Times New Roman"/>
                  <a:cs typeface="Times New Roman"/>
                </a:rPr>
                <a:t>n</a:t>
              </a:r>
              <a:endParaRPr lang="en-US" sz="14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00184" y="1994798"/>
              <a:ext cx="2081388" cy="338554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Binary setting</a:t>
              </a:r>
            </a:p>
          </p:txBody>
        </p:sp>
        <p:cxnSp>
          <p:nvCxnSpPr>
            <p:cNvPr id="39" name="Straight Connector 38"/>
            <p:cNvCxnSpPr>
              <a:stCxn id="53" idx="6"/>
              <a:endCxn id="43" idx="2"/>
            </p:cNvCxnSpPr>
            <p:nvPr/>
          </p:nvCxnSpPr>
          <p:spPr>
            <a:xfrm>
              <a:off x="3048603" y="2168824"/>
              <a:ext cx="438684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/>
            <p:cNvSpPr/>
            <p:nvPr/>
          </p:nvSpPr>
          <p:spPr>
            <a:xfrm rot="5400000">
              <a:off x="2936954" y="1988907"/>
              <a:ext cx="1460500" cy="359834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5400000">
              <a:off x="3216450" y="1979409"/>
              <a:ext cx="890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logistic</a:t>
              </a:r>
            </a:p>
          </p:txBody>
        </p:sp>
        <p:cxnSp>
          <p:nvCxnSpPr>
            <p:cNvPr id="45" name="Straight Connector 44"/>
            <p:cNvCxnSpPr>
              <a:stCxn id="44" idx="0"/>
              <a:endCxn id="52" idx="2"/>
            </p:cNvCxnSpPr>
            <p:nvPr/>
          </p:nvCxnSpPr>
          <p:spPr>
            <a:xfrm>
              <a:off x="3846235" y="2164075"/>
              <a:ext cx="476501" cy="4749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570378" y="1564918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70378" y="21688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70378" y="3076171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 rot="5400000">
              <a:off x="756996" y="2616895"/>
              <a:ext cx="256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4322736" y="19402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591403" y="19402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5" idx="3"/>
              <a:endCxn id="53" idx="2"/>
            </p:cNvCxnSpPr>
            <p:nvPr/>
          </p:nvCxnSpPr>
          <p:spPr>
            <a:xfrm>
              <a:off x="1034634" y="1758023"/>
              <a:ext cx="1556769" cy="41080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9" idx="6"/>
              <a:endCxn id="53" idx="2"/>
            </p:cNvCxnSpPr>
            <p:nvPr/>
          </p:nvCxnSpPr>
          <p:spPr>
            <a:xfrm flipV="1">
              <a:off x="1027578" y="2168824"/>
              <a:ext cx="1563825" cy="2286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0" idx="6"/>
              <a:endCxn id="53" idx="2"/>
            </p:cNvCxnSpPr>
            <p:nvPr/>
          </p:nvCxnSpPr>
          <p:spPr>
            <a:xfrm flipV="1">
              <a:off x="1027578" y="2168824"/>
              <a:ext cx="1563825" cy="113594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ounded Rectangle 147"/>
            <p:cNvSpPr/>
            <p:nvPr/>
          </p:nvSpPr>
          <p:spPr>
            <a:xfrm rot="5400000">
              <a:off x="4665306" y="1682739"/>
              <a:ext cx="1460500" cy="974557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908278" y="2028405"/>
              <a:ext cx="791118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156118" y="2028405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0.86</a:t>
              </a:r>
            </a:p>
          </p:txBody>
        </p:sp>
        <p:pic>
          <p:nvPicPr>
            <p:cNvPr id="164" name="Picture 163" descr="logistic_regression_binary_eq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2099" y="2948808"/>
              <a:ext cx="1890871" cy="669172"/>
            </a:xfrm>
            <a:prstGeom prst="rect">
              <a:avLst/>
            </a:prstGeom>
          </p:spPr>
        </p:pic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93986"/>
                </p:ext>
              </p:extLst>
            </p:nvPr>
          </p:nvGraphicFramePr>
          <p:xfrm>
            <a:off x="4570589" y="2998648"/>
            <a:ext cx="955667" cy="608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8" name="Equation" r:id="rId4" imgW="558800" imgH="355600" progId="Equation.3">
                    <p:embed/>
                  </p:oleObj>
                </mc:Choice>
                <mc:Fallback>
                  <p:oleObj name="Equation" r:id="rId4" imgW="558800" imgH="355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570589" y="2998648"/>
                          <a:ext cx="955667" cy="6081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0050968"/>
                </p:ext>
              </p:extLst>
            </p:nvPr>
          </p:nvGraphicFramePr>
          <p:xfrm>
            <a:off x="4452422" y="2044305"/>
            <a:ext cx="183078" cy="274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9" name="Equation" r:id="rId6" imgW="127000" imgH="190500" progId="Equation.3">
                    <p:embed/>
                  </p:oleObj>
                </mc:Choice>
                <mc:Fallback>
                  <p:oleObj name="Equation" r:id="rId6" imgW="127000" imgH="190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452422" y="2044305"/>
                          <a:ext cx="183078" cy="2746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"/>
          <p:cNvGrpSpPr/>
          <p:nvPr/>
        </p:nvGrpSpPr>
        <p:grpSpPr>
          <a:xfrm>
            <a:off x="567922" y="3799695"/>
            <a:ext cx="7913650" cy="3014387"/>
            <a:chOff x="567922" y="3799695"/>
            <a:chExt cx="7913650" cy="3014387"/>
          </a:xfrm>
        </p:grpSpPr>
        <p:sp>
          <p:nvSpPr>
            <p:cNvPr id="31" name="TextBox 30"/>
            <p:cNvSpPr txBox="1"/>
            <p:nvPr/>
          </p:nvSpPr>
          <p:spPr>
            <a:xfrm>
              <a:off x="6400184" y="4751069"/>
              <a:ext cx="2081388" cy="523220"/>
            </a:xfrm>
            <a:prstGeom prst="rect">
              <a:avLst/>
            </a:prstGeom>
            <a:solidFill>
              <a:srgbClr val="D9D9D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Multi-class setting</a:t>
              </a:r>
            </a:p>
            <a:p>
              <a:pPr algn="ctr"/>
              <a:r>
                <a:rPr lang="en-US" sz="1200" dirty="0">
                  <a:latin typeface="Arial"/>
                  <a:cs typeface="Arial"/>
                </a:rPr>
                <a:t>(e.g. 3 classes)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0969" y="4432601"/>
              <a:ext cx="401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30969" y="5025469"/>
              <a:ext cx="424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656245" y="4813856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41666" y="3855464"/>
              <a:ext cx="4257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1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567922" y="3799695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4610" y="5943946"/>
              <a:ext cx="4278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Times New Roman"/>
                  <a:cs typeface="Times New Roman"/>
                </a:rPr>
                <a:t>x</a:t>
              </a:r>
              <a:r>
                <a:rPr lang="en-US" sz="1600" i="1" baseline="-25000" dirty="0" err="1">
                  <a:latin typeface="Times New Roman"/>
                  <a:cs typeface="Times New Roman"/>
                </a:rPr>
                <a:t>n</a:t>
              </a:r>
              <a:endParaRPr lang="en-US" sz="1600" i="1" baseline="-25000" dirty="0">
                <a:latin typeface="Times New Roman"/>
                <a:cs typeface="Times New Roman"/>
              </a:endParaRPr>
            </a:p>
          </p:txBody>
        </p:sp>
        <p:cxnSp>
          <p:nvCxnSpPr>
            <p:cNvPr id="79" name="Straight Connector 78"/>
            <p:cNvCxnSpPr>
              <a:stCxn id="77" idx="6"/>
              <a:endCxn id="93" idx="2"/>
            </p:cNvCxnSpPr>
            <p:nvPr/>
          </p:nvCxnSpPr>
          <p:spPr>
            <a:xfrm>
              <a:off x="1025122" y="4028295"/>
              <a:ext cx="1566281" cy="98438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3" idx="6"/>
              <a:endCxn id="84" idx="2"/>
            </p:cNvCxnSpPr>
            <p:nvPr/>
          </p:nvCxnSpPr>
          <p:spPr>
            <a:xfrm>
              <a:off x="3048603" y="5012679"/>
              <a:ext cx="436228" cy="597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ounded Rectangle 83"/>
            <p:cNvSpPr/>
            <p:nvPr/>
          </p:nvSpPr>
          <p:spPr>
            <a:xfrm rot="5400000">
              <a:off x="2674388" y="4838738"/>
              <a:ext cx="1980720" cy="359834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n>
                  <a:solidFill>
                    <a:schemeClr val="tx1"/>
                  </a:solidFill>
                </a:ln>
                <a:noFill/>
                <a:latin typeface="Times New Roman"/>
                <a:cs typeface="Times New Roman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3162710" y="4823264"/>
              <a:ext cx="99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Arial"/>
                  <a:cs typeface="Arial"/>
                </a:rPr>
                <a:t>softmax</a:t>
              </a:r>
              <a:endParaRPr lang="en-US" dirty="0">
                <a:latin typeface="Arial"/>
                <a:cs typeface="Arial"/>
              </a:endParaRPr>
            </a:p>
          </p:txBody>
        </p:sp>
        <p:cxnSp>
          <p:nvCxnSpPr>
            <p:cNvPr id="86" name="Straight Connector 85"/>
            <p:cNvCxnSpPr>
              <a:stCxn id="85" idx="0"/>
              <a:endCxn id="92" idx="2"/>
            </p:cNvCxnSpPr>
            <p:nvPr/>
          </p:nvCxnSpPr>
          <p:spPr>
            <a:xfrm>
              <a:off x="3843779" y="5007931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67922" y="4408773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567922" y="50126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567922" y="5920026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 rot="5400000">
              <a:off x="754540" y="5460750"/>
              <a:ext cx="256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i="1" dirty="0">
                  <a:latin typeface="Times New Roman"/>
                  <a:cs typeface="Times New Roman"/>
                </a:rPr>
                <a:t>…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4320280" y="47840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591403" y="4784079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cxnSp>
          <p:nvCxnSpPr>
            <p:cNvPr id="94" name="Straight Connector 93"/>
            <p:cNvCxnSpPr>
              <a:stCxn id="72" idx="3"/>
              <a:endCxn id="93" idx="2"/>
            </p:cNvCxnSpPr>
            <p:nvPr/>
          </p:nvCxnSpPr>
          <p:spPr>
            <a:xfrm>
              <a:off x="1032178" y="4601878"/>
              <a:ext cx="1559225" cy="41080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89" idx="6"/>
              <a:endCxn id="93" idx="2"/>
            </p:cNvCxnSpPr>
            <p:nvPr/>
          </p:nvCxnSpPr>
          <p:spPr>
            <a:xfrm flipV="1">
              <a:off x="1025122" y="5012679"/>
              <a:ext cx="1566281" cy="2286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90" idx="6"/>
            </p:cNvCxnSpPr>
            <p:nvPr/>
          </p:nvCxnSpPr>
          <p:spPr>
            <a:xfrm flipV="1">
              <a:off x="1025122" y="5025469"/>
              <a:ext cx="1538426" cy="112315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588947" y="4107472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2591403" y="5462826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cxnSp>
          <p:nvCxnSpPr>
            <p:cNvPr id="105" name="Straight Connector 104"/>
            <p:cNvCxnSpPr>
              <a:stCxn id="102" idx="6"/>
            </p:cNvCxnSpPr>
            <p:nvPr/>
          </p:nvCxnSpPr>
          <p:spPr>
            <a:xfrm>
              <a:off x="3048603" y="5691426"/>
              <a:ext cx="425843" cy="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3051059" y="4329870"/>
              <a:ext cx="436228" cy="597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3847121" y="5691426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3843779" y="4322560"/>
              <a:ext cx="476501" cy="47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>
              <a:off x="4323622" y="5456924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4320280" y="4101270"/>
              <a:ext cx="457200" cy="45720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658701" y="5489253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3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660845" y="4139425"/>
              <a:ext cx="371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z</a:t>
              </a:r>
              <a:r>
                <a:rPr lang="en-US" sz="1600" i="1" baseline="-25000" dirty="0">
                  <a:latin typeface="Times New Roman"/>
                  <a:cs typeface="Times New Roman"/>
                </a:rPr>
                <a:t>1</a:t>
              </a:r>
            </a:p>
          </p:txBody>
        </p:sp>
        <p:cxnSp>
          <p:nvCxnSpPr>
            <p:cNvPr id="117" name="Straight Connector 116"/>
            <p:cNvCxnSpPr>
              <a:stCxn id="77" idx="6"/>
              <a:endCxn id="101" idx="2"/>
            </p:cNvCxnSpPr>
            <p:nvPr/>
          </p:nvCxnSpPr>
          <p:spPr>
            <a:xfrm>
              <a:off x="1025122" y="4028295"/>
              <a:ext cx="1563825" cy="30777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77" idx="6"/>
              <a:endCxn id="102" idx="2"/>
            </p:cNvCxnSpPr>
            <p:nvPr/>
          </p:nvCxnSpPr>
          <p:spPr>
            <a:xfrm>
              <a:off x="1025122" y="4028295"/>
              <a:ext cx="1566281" cy="1663131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72" idx="3"/>
              <a:endCxn id="101" idx="2"/>
            </p:cNvCxnSpPr>
            <p:nvPr/>
          </p:nvCxnSpPr>
          <p:spPr>
            <a:xfrm flipV="1">
              <a:off x="1032178" y="4336072"/>
              <a:ext cx="1556769" cy="265806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72" idx="3"/>
              <a:endCxn id="102" idx="2"/>
            </p:cNvCxnSpPr>
            <p:nvPr/>
          </p:nvCxnSpPr>
          <p:spPr>
            <a:xfrm>
              <a:off x="1032178" y="4601878"/>
              <a:ext cx="1559225" cy="1089548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89" idx="6"/>
              <a:endCxn id="101" idx="2"/>
            </p:cNvCxnSpPr>
            <p:nvPr/>
          </p:nvCxnSpPr>
          <p:spPr>
            <a:xfrm flipV="1">
              <a:off x="1025122" y="4336072"/>
              <a:ext cx="1563825" cy="90520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89" idx="6"/>
              <a:endCxn id="102" idx="2"/>
            </p:cNvCxnSpPr>
            <p:nvPr/>
          </p:nvCxnSpPr>
          <p:spPr>
            <a:xfrm>
              <a:off x="1025122" y="5241279"/>
              <a:ext cx="1566281" cy="450147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90" idx="6"/>
              <a:endCxn id="102" idx="2"/>
            </p:cNvCxnSpPr>
            <p:nvPr/>
          </p:nvCxnSpPr>
          <p:spPr>
            <a:xfrm flipV="1">
              <a:off x="1025122" y="5691426"/>
              <a:ext cx="1566281" cy="457200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90" idx="6"/>
              <a:endCxn id="101" idx="2"/>
            </p:cNvCxnSpPr>
            <p:nvPr/>
          </p:nvCxnSpPr>
          <p:spPr>
            <a:xfrm flipV="1">
              <a:off x="1025122" y="4336072"/>
              <a:ext cx="1563825" cy="1812554"/>
            </a:xfrm>
            <a:prstGeom prst="line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Rounded Rectangle 150"/>
            <p:cNvSpPr/>
            <p:nvPr/>
          </p:nvSpPr>
          <p:spPr>
            <a:xfrm rot="5400000">
              <a:off x="4408201" y="4534382"/>
              <a:ext cx="1980720" cy="968547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4914286" y="4190942"/>
              <a:ext cx="665159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914287" y="5558363"/>
              <a:ext cx="220659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914287" y="4893851"/>
              <a:ext cx="58381" cy="2681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>
                <a:latin typeface="Times New Roman"/>
                <a:cs typeface="Times New Roman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156119" y="4186498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0.76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156119" y="4882593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0.05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5156119" y="5566781"/>
              <a:ext cx="5432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0.19</a:t>
              </a:r>
            </a:p>
          </p:txBody>
        </p:sp>
        <p:pic>
          <p:nvPicPr>
            <p:cNvPr id="162" name="Picture 161" descr="logistic_regression_multiclass_eq.gi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651" y="6107226"/>
              <a:ext cx="2032319" cy="643848"/>
            </a:xfrm>
            <a:prstGeom prst="rect">
              <a:avLst/>
            </a:prstGeom>
          </p:spPr>
        </p:pic>
        <p:graphicFrame>
          <p:nvGraphicFramePr>
            <p:cNvPr id="97" name="Object 9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4210466"/>
                </p:ext>
              </p:extLst>
            </p:nvPr>
          </p:nvGraphicFramePr>
          <p:xfrm>
            <a:off x="4570589" y="5990170"/>
            <a:ext cx="1128713" cy="823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0" name="Equation" r:id="rId9" imgW="660400" imgH="482600" progId="Equation.3">
                    <p:embed/>
                  </p:oleObj>
                </mc:Choice>
                <mc:Fallback>
                  <p:oleObj name="Equation" r:id="rId9" imgW="660400" imgH="482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570589" y="5990170"/>
                          <a:ext cx="1128713" cy="8239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Object 9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9809070"/>
                </p:ext>
              </p:extLst>
            </p:nvPr>
          </p:nvGraphicFramePr>
          <p:xfrm>
            <a:off x="4435475" y="4184650"/>
            <a:ext cx="21907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1" name="Equation" r:id="rId11" imgW="152400" imgH="215900" progId="Equation.3">
                    <p:embed/>
                  </p:oleObj>
                </mc:Choice>
                <mc:Fallback>
                  <p:oleObj name="Equation" r:id="rId11" imgW="152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435475" y="4184650"/>
                          <a:ext cx="219075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" name="Object 9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62742754"/>
                </p:ext>
              </p:extLst>
            </p:nvPr>
          </p:nvGraphicFramePr>
          <p:xfrm>
            <a:off x="4429125" y="4841875"/>
            <a:ext cx="2381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2" name="Equation" r:id="rId13" imgW="165100" imgH="215900" progId="Equation.3">
                    <p:embed/>
                  </p:oleObj>
                </mc:Choice>
                <mc:Fallback>
                  <p:oleObj name="Equation" r:id="rId13" imgW="1651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429125" y="4841875"/>
                          <a:ext cx="238125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0" name="Object 9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4880685"/>
                </p:ext>
              </p:extLst>
            </p:nvPr>
          </p:nvGraphicFramePr>
          <p:xfrm>
            <a:off x="4443413" y="5516563"/>
            <a:ext cx="220662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3" name="Equation" r:id="rId15" imgW="152400" imgH="215900" progId="Equation.3">
                    <p:embed/>
                  </p:oleObj>
                </mc:Choice>
                <mc:Fallback>
                  <p:oleObj name="Equation" r:id="rId15" imgW="152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443413" y="5516563"/>
                          <a:ext cx="220662" cy="311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7" name="Picture 86" descr="logistic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009" y="2418563"/>
            <a:ext cx="2676340" cy="200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4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09683" y="2941784"/>
            <a:ext cx="46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9683" y="3553333"/>
            <a:ext cx="487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9173" y="3295187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02050" y="2509626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-2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3426" y="2336795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709682" y="22810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02815" y="4152966"/>
            <a:ext cx="49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0.9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2166882" y="2509626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02050" y="294178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1.5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02050" y="333573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-0.5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2050" y="3743749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/>
                <a:cs typeface="Times New Roman"/>
              </a:rPr>
              <a:t>5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4187907" y="3494010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4076258" y="3314093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4355754" y="3304595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logistic</a:t>
            </a: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4985539" y="3489261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709682" y="289010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709682" y="34940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709682" y="409523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462040" y="32654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730707" y="326541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2173939" y="3111061"/>
            <a:ext cx="1556768" cy="3829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2166882" y="3494010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2166882" y="3494010"/>
            <a:ext cx="1563825" cy="8298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5804610" y="3007925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047582" y="3353591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6295422" y="335359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0.95</a:t>
            </a: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Regression: </a:t>
            </a:r>
            <a:r>
              <a:rPr lang="en-US" sz="1800" dirty="0">
                <a:latin typeface="Arial"/>
                <a:cs typeface="Arial"/>
              </a:rPr>
              <a:t>Example </a:t>
            </a:r>
            <a:r>
              <a:rPr lang="en-US" sz="1800" dirty="0" smtClean="0">
                <a:latin typeface="Arial"/>
                <a:cs typeface="Arial"/>
              </a:rPr>
              <a:t>on </a:t>
            </a:r>
            <a:r>
              <a:rPr lang="en-US" sz="1800" dirty="0">
                <a:latin typeface="Arial"/>
                <a:cs typeface="Arial"/>
              </a:rPr>
              <a:t>Inference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75899"/>
              </p:ext>
            </p:extLst>
          </p:nvPr>
        </p:nvGraphicFramePr>
        <p:xfrm>
          <a:off x="3130632" y="5654018"/>
          <a:ext cx="2029576" cy="54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" name="Equation" r:id="rId3" imgW="1333500" imgH="355600" progId="Equation.3">
                  <p:embed/>
                </p:oleObj>
              </mc:Choice>
              <mc:Fallback>
                <p:oleObj name="Equation" r:id="rId3" imgW="13335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0632" y="5654018"/>
                        <a:ext cx="2029576" cy="541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812520"/>
              </p:ext>
            </p:extLst>
          </p:nvPr>
        </p:nvGraphicFramePr>
        <p:xfrm>
          <a:off x="5591726" y="3369491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" name="Equation" r:id="rId5" imgW="127000" imgH="190500" progId="Equation.3">
                  <p:embed/>
                </p:oleObj>
              </mc:Choice>
              <mc:Fallback>
                <p:oleObj name="Equation" r:id="rId5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1726" y="3369491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943583"/>
              </p:ext>
            </p:extLst>
          </p:nvPr>
        </p:nvGraphicFramePr>
        <p:xfrm>
          <a:off x="3130632" y="4727646"/>
          <a:ext cx="2788608" cy="90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" name="Equation" r:id="rId7" imgW="1803400" imgH="584200" progId="Equation.3">
                  <p:embed/>
                </p:oleObj>
              </mc:Choice>
              <mc:Fallback>
                <p:oleObj name="Equation" r:id="rId7" imgW="18034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0632" y="4727646"/>
                        <a:ext cx="2788608" cy="903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7268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Linearly Separable vs. Not Linearly Separable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8578"/>
            <a:ext cx="8229600" cy="2329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 from </a:t>
            </a:r>
          </a:p>
          <a:p>
            <a:r>
              <a:rPr lang="en-US" sz="800" dirty="0">
                <a:latin typeface="Arial"/>
                <a:cs typeface="Arial"/>
                <a:hlinkClick r:id="rId3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</p:spTree>
    <p:extLst>
      <p:ext uri="{BB962C8B-B14F-4D97-AF65-F5344CB8AC3E}">
        <p14:creationId xmlns:p14="http://schemas.microsoft.com/office/powerpoint/2010/main" val="4003256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33409"/>
            <a:ext cx="7772400" cy="564639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Arial"/>
                <a:cs typeface="Arial"/>
              </a:rPr>
              <a:t>Logistic Regression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>&amp;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>Linear separability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sz="4000" dirty="0">
                <a:latin typeface="Arial"/>
                <a:cs typeface="Arial"/>
              </a:rPr>
              <a:t/>
            </a:r>
            <a:br>
              <a:rPr lang="en-US" sz="4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Experiment on </a:t>
            </a:r>
            <a:r>
              <a:rPr lang="en-US" sz="2000" i="1" dirty="0">
                <a:latin typeface="Arial"/>
                <a:cs typeface="Arial"/>
              </a:rPr>
              <a:t>toy_data_3.csv </a:t>
            </a:r>
            <a:r>
              <a:rPr lang="en-US" sz="2000" dirty="0">
                <a:latin typeface="Arial"/>
                <a:cs typeface="Arial"/>
              </a:rPr>
              <a:t>and</a:t>
            </a:r>
            <a:r>
              <a:rPr lang="en-US" sz="2000" i="1" dirty="0">
                <a:latin typeface="Arial"/>
                <a:cs typeface="Arial"/>
              </a:rPr>
              <a:t> toy_data_8.csv</a:t>
            </a:r>
            <a:r>
              <a:rPr lang="en-US" sz="2000" dirty="0">
                <a:latin typeface="Arial"/>
                <a:cs typeface="Arial"/>
              </a:rPr>
              <a:t>.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/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Logistic regression is a linear classifier. Why?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>(Hint: logistic function)</a:t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/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>
                <a:latin typeface="Arial"/>
                <a:cs typeface="Arial"/>
              </a:rPr>
              <a:t/>
            </a:r>
            <a:br>
              <a:rPr lang="en-US" sz="1600" dirty="0">
                <a:latin typeface="Arial"/>
                <a:cs typeface="Arial"/>
              </a:rPr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84" y="4785416"/>
            <a:ext cx="2318333" cy="1738750"/>
          </a:xfrm>
          <a:prstGeom prst="rect">
            <a:avLst/>
          </a:prstGeom>
        </p:spPr>
      </p:pic>
      <p:pic>
        <p:nvPicPr>
          <p:cNvPr id="6" name="Picture 5" descr="logistics_regression_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17" y="4984834"/>
            <a:ext cx="859055" cy="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380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Regularization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3" y="2991864"/>
            <a:ext cx="3657600" cy="2861175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93" y="2991864"/>
            <a:ext cx="3657600" cy="2886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463357"/>
            <a:ext cx="3004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L2 regularization (Ridge):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67392" y="2463357"/>
            <a:ext cx="2741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L1 regularization (Lasso):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438400" y="1150471"/>
            <a:ext cx="3835400" cy="376767"/>
            <a:chOff x="2438400" y="1105647"/>
            <a:chExt cx="3835400" cy="37676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433EDE78-19BE-4236-882D-6A6E811C1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8228" y="1177892"/>
              <a:ext cx="3657600" cy="24336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0F3B71BC-0C9E-478B-94EF-C21ECD76BABC}"/>
                </a:ext>
              </a:extLst>
            </p:cNvPr>
            <p:cNvSpPr/>
            <p:nvPr/>
          </p:nvSpPr>
          <p:spPr>
            <a:xfrm>
              <a:off x="2438400" y="1105647"/>
              <a:ext cx="3835400" cy="376767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835066" y="1601432"/>
                <a:ext cx="89024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/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066" y="1601432"/>
                <a:ext cx="890242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4762" t="-8511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049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Regularization</a:t>
            </a: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toy_data_1.csv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First, set </a:t>
            </a:r>
            <a:r>
              <a:rPr lang="en-US" sz="1400" b="1" dirty="0">
                <a:latin typeface="Arial"/>
                <a:cs typeface="Arial"/>
              </a:rPr>
              <a:t>penalty</a:t>
            </a:r>
            <a:r>
              <a:rPr lang="en-US" sz="1400" dirty="0">
                <a:latin typeface="Arial"/>
                <a:cs typeface="Arial"/>
              </a:rPr>
              <a:t> to ‘L1’.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0.08, 0.1, 0.2, 0.5, 1.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Next, set </a:t>
            </a:r>
            <a:r>
              <a:rPr lang="en-US" sz="1400" b="1" dirty="0">
                <a:latin typeface="Arial"/>
                <a:cs typeface="Arial"/>
              </a:rPr>
              <a:t>penalty</a:t>
            </a:r>
            <a:r>
              <a:rPr lang="en-US" sz="1400" dirty="0">
                <a:latin typeface="Arial"/>
                <a:cs typeface="Arial"/>
              </a:rPr>
              <a:t> to ‘L2’.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the same set of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. Think about the difference.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 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the decision boundary and explain what you observe.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(Recall: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is the </a:t>
            </a:r>
            <a:r>
              <a:rPr lang="en-US" sz="1400" i="1" dirty="0">
                <a:latin typeface="Arial"/>
                <a:cs typeface="Arial"/>
              </a:rPr>
              <a:t>inverse</a:t>
            </a:r>
            <a:r>
              <a:rPr lang="en-US" sz="1400" dirty="0">
                <a:latin typeface="Arial"/>
                <a:cs typeface="Arial"/>
              </a:rPr>
              <a:t> of regularization strength)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56533" y="5711605"/>
                <a:ext cx="83093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533" y="5711605"/>
                <a:ext cx="830933" cy="69384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00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Neural Network</a:t>
            </a:r>
            <a:r>
              <a:rPr lang="en-US" sz="2400" i="1">
                <a:latin typeface="Arial"/>
                <a:cs typeface="Arial"/>
              </a:rPr>
              <a:t>: </a:t>
            </a:r>
            <a:r>
              <a:rPr lang="en-US" sz="180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15332" y="2605059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15332" y="3197927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13841" y="331089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26029" y="2027922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2285" y="19721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18973" y="4116404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>
            <a:stCxn id="105" idx="6"/>
            <a:endCxn id="118" idx="2"/>
          </p:cNvCxnSpPr>
          <p:nvPr/>
        </p:nvCxnSpPr>
        <p:spPr>
          <a:xfrm>
            <a:off x="1109485" y="2200753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8" idx="6"/>
            <a:endCxn id="109" idx="2"/>
          </p:cNvCxnSpPr>
          <p:nvPr/>
        </p:nvCxnSpPr>
        <p:spPr>
          <a:xfrm flipV="1">
            <a:off x="2306199" y="3508633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 rot="5400000">
            <a:off x="1747010" y="3211900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0" name="TextBox 109"/>
          <p:cNvSpPr txBox="1"/>
          <p:nvPr/>
        </p:nvSpPr>
        <p:spPr>
          <a:xfrm rot="5400000">
            <a:off x="1740878" y="3237038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activation function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(linear, </a:t>
            </a:r>
            <a:r>
              <a:rPr lang="en-US" sz="1200" dirty="0" err="1">
                <a:latin typeface="Arial"/>
                <a:cs typeface="Arial"/>
              </a:rPr>
              <a:t>relu</a:t>
            </a:r>
            <a:r>
              <a:rPr lang="en-US" sz="1200" dirty="0">
                <a:latin typeface="Arial"/>
                <a:cs typeface="Arial"/>
              </a:rPr>
              <a:t>, logistic, </a:t>
            </a:r>
            <a:r>
              <a:rPr lang="en-US" sz="1200" dirty="0" err="1">
                <a:latin typeface="Arial"/>
                <a:cs typeface="Arial"/>
              </a:rPr>
              <a:t>tanh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cxnSp>
        <p:nvCxnSpPr>
          <p:cNvPr id="111" name="Straight Connector 110"/>
          <p:cNvCxnSpPr>
            <a:stCxn id="110" idx="0"/>
            <a:endCxn id="117" idx="2"/>
          </p:cNvCxnSpPr>
          <p:nvPr/>
        </p:nvCxnSpPr>
        <p:spPr>
          <a:xfrm>
            <a:off x="3034103" y="3514037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261142" y="330523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13" name="Oval 112"/>
          <p:cNvSpPr/>
          <p:nvPr/>
        </p:nvSpPr>
        <p:spPr>
          <a:xfrm>
            <a:off x="652285" y="258123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52285" y="318513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52285" y="40924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 rot="5400000">
            <a:off x="838903" y="3633208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3200215" y="32873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848999" y="32811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101" idx="3"/>
            <a:endCxn id="118" idx="2"/>
          </p:cNvCxnSpPr>
          <p:nvPr/>
        </p:nvCxnSpPr>
        <p:spPr>
          <a:xfrm>
            <a:off x="1116541" y="2774336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4" idx="6"/>
            <a:endCxn id="118" idx="2"/>
          </p:cNvCxnSpPr>
          <p:nvPr/>
        </p:nvCxnSpPr>
        <p:spPr>
          <a:xfrm>
            <a:off x="1109485" y="3413737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15" idx="6"/>
            <a:endCxn id="118" idx="2"/>
          </p:cNvCxnSpPr>
          <p:nvPr/>
        </p:nvCxnSpPr>
        <p:spPr>
          <a:xfrm flipV="1">
            <a:off x="1109485" y="3509713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846543" y="260450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848999" y="395986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stCxn id="123" idx="6"/>
          </p:cNvCxnSpPr>
          <p:nvPr/>
        </p:nvCxnSpPr>
        <p:spPr>
          <a:xfrm>
            <a:off x="2306199" y="4188460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2" idx="6"/>
          </p:cNvCxnSpPr>
          <p:nvPr/>
        </p:nvCxnSpPr>
        <p:spPr>
          <a:xfrm>
            <a:off x="2303743" y="2833106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9" idx="2"/>
          </p:cNvCxnSpPr>
          <p:nvPr/>
        </p:nvCxnSpPr>
        <p:spPr>
          <a:xfrm>
            <a:off x="3034103" y="4228865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034103" y="2821238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264484" y="40133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29" name="Oval 128"/>
          <p:cNvSpPr/>
          <p:nvPr/>
        </p:nvSpPr>
        <p:spPr>
          <a:xfrm>
            <a:off x="3200215" y="400026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3261142" y="2636535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31" name="Oval 130"/>
          <p:cNvSpPr/>
          <p:nvPr/>
        </p:nvSpPr>
        <p:spPr>
          <a:xfrm>
            <a:off x="3195638" y="261585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916297" y="3986287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918441" y="263645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134" name="Straight Connector 133"/>
          <p:cNvCxnSpPr>
            <a:stCxn id="105" idx="6"/>
            <a:endCxn id="122" idx="2"/>
          </p:cNvCxnSpPr>
          <p:nvPr/>
        </p:nvCxnSpPr>
        <p:spPr>
          <a:xfrm>
            <a:off x="1109485" y="2200753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5" idx="6"/>
            <a:endCxn id="123" idx="2"/>
          </p:cNvCxnSpPr>
          <p:nvPr/>
        </p:nvCxnSpPr>
        <p:spPr>
          <a:xfrm>
            <a:off x="1109485" y="2200753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3"/>
            <a:endCxn id="122" idx="2"/>
          </p:cNvCxnSpPr>
          <p:nvPr/>
        </p:nvCxnSpPr>
        <p:spPr>
          <a:xfrm>
            <a:off x="1116541" y="2774336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1" idx="3"/>
            <a:endCxn id="123" idx="2"/>
          </p:cNvCxnSpPr>
          <p:nvPr/>
        </p:nvCxnSpPr>
        <p:spPr>
          <a:xfrm>
            <a:off x="1116541" y="2774336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4" idx="6"/>
            <a:endCxn id="122" idx="2"/>
          </p:cNvCxnSpPr>
          <p:nvPr/>
        </p:nvCxnSpPr>
        <p:spPr>
          <a:xfrm flipV="1">
            <a:off x="1109485" y="2833106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4" idx="6"/>
            <a:endCxn id="123" idx="2"/>
          </p:cNvCxnSpPr>
          <p:nvPr/>
        </p:nvCxnSpPr>
        <p:spPr>
          <a:xfrm>
            <a:off x="1109485" y="3413737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5" idx="6"/>
            <a:endCxn id="123" idx="2"/>
          </p:cNvCxnSpPr>
          <p:nvPr/>
        </p:nvCxnSpPr>
        <p:spPr>
          <a:xfrm flipV="1">
            <a:off x="1109485" y="4188460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5" idx="6"/>
            <a:endCxn id="122" idx="2"/>
          </p:cNvCxnSpPr>
          <p:nvPr/>
        </p:nvCxnSpPr>
        <p:spPr>
          <a:xfrm flipV="1">
            <a:off x="1109485" y="2833106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538714" y="296888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446224" y="29436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1" idx="6"/>
            <a:endCxn id="143" idx="2"/>
          </p:cNvCxnSpPr>
          <p:nvPr/>
        </p:nvCxnSpPr>
        <p:spPr>
          <a:xfrm>
            <a:off x="3652838" y="2844459"/>
            <a:ext cx="793386" cy="3277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7" idx="6"/>
            <a:endCxn id="143" idx="2"/>
          </p:cNvCxnSpPr>
          <p:nvPr/>
        </p:nvCxnSpPr>
        <p:spPr>
          <a:xfrm flipV="1">
            <a:off x="3657415" y="3172213"/>
            <a:ext cx="788809" cy="3437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9" idx="6"/>
            <a:endCxn id="143" idx="2"/>
          </p:cNvCxnSpPr>
          <p:nvPr/>
        </p:nvCxnSpPr>
        <p:spPr>
          <a:xfrm flipV="1">
            <a:off x="3657415" y="3172213"/>
            <a:ext cx="788809" cy="105665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911851" y="3172213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434455" y="316990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5607238" y="294130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195638" y="192981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3268245" y="1989877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53" name="Straight Connector 152"/>
          <p:cNvCxnSpPr>
            <a:stCxn id="151" idx="6"/>
            <a:endCxn id="143" idx="2"/>
          </p:cNvCxnSpPr>
          <p:nvPr/>
        </p:nvCxnSpPr>
        <p:spPr>
          <a:xfrm>
            <a:off x="3652838" y="2158417"/>
            <a:ext cx="793386" cy="10137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 rot="5400000">
            <a:off x="4524288" y="3009755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5" name="TextBox 154"/>
          <p:cNvSpPr txBox="1"/>
          <p:nvPr/>
        </p:nvSpPr>
        <p:spPr>
          <a:xfrm rot="5400000">
            <a:off x="4803784" y="3000257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logistic</a:t>
            </a:r>
          </a:p>
        </p:txBody>
      </p:sp>
      <p:sp>
        <p:nvSpPr>
          <p:cNvPr id="204" name="Rounded Rectangle 203"/>
          <p:cNvSpPr/>
          <p:nvPr/>
        </p:nvSpPr>
        <p:spPr>
          <a:xfrm rot="5400000">
            <a:off x="6030862" y="269785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273834" y="3043525"/>
            <a:ext cx="660907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/>
          <p:cNvSpPr txBox="1"/>
          <p:nvPr/>
        </p:nvSpPr>
        <p:spPr>
          <a:xfrm>
            <a:off x="6521674" y="304352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0.73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7397211" y="3002936"/>
            <a:ext cx="128959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Binary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284658" y="4682247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Input layer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1790776" y="4682247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Hidden layer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4373111" y="4682247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Output layer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6185736" y="4682247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Prediction</a:t>
            </a: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973200"/>
              </p:ext>
            </p:extLst>
          </p:nvPr>
        </p:nvGraphicFramePr>
        <p:xfrm>
          <a:off x="5741142" y="3039831"/>
          <a:ext cx="183078" cy="27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Equation" r:id="rId3" imgW="127000" imgH="190500" progId="Equation.3">
                  <p:embed/>
                </p:oleObj>
              </mc:Choice>
              <mc:Fallback>
                <p:oleObj name="Equation" r:id="rId3" imgW="127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1142" y="3039831"/>
                        <a:ext cx="183078" cy="27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7334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2385" y="2640968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2385" y="3233836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0894" y="334679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3082" y="2063831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9338" y="200806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026" y="4152313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>
            <a:stCxn id="8" idx="6"/>
            <a:endCxn id="21" idx="2"/>
          </p:cNvCxnSpPr>
          <p:nvPr/>
        </p:nvCxnSpPr>
        <p:spPr>
          <a:xfrm>
            <a:off x="1116538" y="2236662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" idx="6"/>
            <a:endCxn id="12" idx="2"/>
          </p:cNvCxnSpPr>
          <p:nvPr/>
        </p:nvCxnSpPr>
        <p:spPr>
          <a:xfrm flipV="1">
            <a:off x="2313252" y="3544542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 rot="5400000">
            <a:off x="1754063" y="3247809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1747931" y="3272947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activation function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(linear, </a:t>
            </a:r>
            <a:r>
              <a:rPr lang="en-US" sz="1200" dirty="0" err="1">
                <a:latin typeface="Arial"/>
                <a:cs typeface="Arial"/>
              </a:rPr>
              <a:t>relu</a:t>
            </a:r>
            <a:r>
              <a:rPr lang="en-US" sz="1200" dirty="0">
                <a:latin typeface="Arial"/>
                <a:cs typeface="Arial"/>
              </a:rPr>
              <a:t>, logistic, </a:t>
            </a:r>
            <a:r>
              <a:rPr lang="en-US" sz="1200" dirty="0" err="1">
                <a:latin typeface="Arial"/>
                <a:cs typeface="Arial"/>
              </a:rPr>
              <a:t>tanh</a:t>
            </a:r>
            <a:r>
              <a:rPr lang="en-US" sz="1200" dirty="0">
                <a:latin typeface="Arial"/>
                <a:cs typeface="Arial"/>
              </a:rPr>
              <a:t>)</a:t>
            </a:r>
          </a:p>
        </p:txBody>
      </p:sp>
      <p:cxnSp>
        <p:nvCxnSpPr>
          <p:cNvPr id="14" name="Straight Connector 13"/>
          <p:cNvCxnSpPr>
            <a:stCxn id="13" idx="0"/>
            <a:endCxn id="20" idx="2"/>
          </p:cNvCxnSpPr>
          <p:nvPr/>
        </p:nvCxnSpPr>
        <p:spPr>
          <a:xfrm>
            <a:off x="3041156" y="3549946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8195" y="3341141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659338" y="26171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9338" y="322104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338" y="412839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5400000">
            <a:off x="845956" y="3669117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207268" y="332323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56052" y="331702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4" idx="3"/>
            <a:endCxn id="21" idx="2"/>
          </p:cNvCxnSpPr>
          <p:nvPr/>
        </p:nvCxnSpPr>
        <p:spPr>
          <a:xfrm>
            <a:off x="1123594" y="2810245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6"/>
            <a:endCxn id="21" idx="2"/>
          </p:cNvCxnSpPr>
          <p:nvPr/>
        </p:nvCxnSpPr>
        <p:spPr>
          <a:xfrm>
            <a:off x="1116538" y="3449646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6"/>
            <a:endCxn id="21" idx="2"/>
          </p:cNvCxnSpPr>
          <p:nvPr/>
        </p:nvCxnSpPr>
        <p:spPr>
          <a:xfrm flipV="1">
            <a:off x="1116538" y="3545622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853596" y="264041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56052" y="399576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6"/>
          </p:cNvCxnSpPr>
          <p:nvPr/>
        </p:nvCxnSpPr>
        <p:spPr>
          <a:xfrm>
            <a:off x="2313252" y="4224369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5" idx="6"/>
          </p:cNvCxnSpPr>
          <p:nvPr/>
        </p:nvCxnSpPr>
        <p:spPr>
          <a:xfrm>
            <a:off x="2310796" y="2869015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2" idx="2"/>
          </p:cNvCxnSpPr>
          <p:nvPr/>
        </p:nvCxnSpPr>
        <p:spPr>
          <a:xfrm>
            <a:off x="3041156" y="4264774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4" idx="2"/>
          </p:cNvCxnSpPr>
          <p:nvPr/>
        </p:nvCxnSpPr>
        <p:spPr>
          <a:xfrm>
            <a:off x="3041156" y="2875226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71537" y="404926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3207268" y="403617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68195" y="267244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c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3202691" y="265176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23350" y="402219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25494" y="267236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a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cxnSp>
        <p:nvCxnSpPr>
          <p:cNvPr id="37" name="Straight Connector 36"/>
          <p:cNvCxnSpPr>
            <a:stCxn id="8" idx="6"/>
            <a:endCxn id="25" idx="2"/>
          </p:cNvCxnSpPr>
          <p:nvPr/>
        </p:nvCxnSpPr>
        <p:spPr>
          <a:xfrm>
            <a:off x="1116538" y="2236662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6"/>
            <a:endCxn id="26" idx="2"/>
          </p:cNvCxnSpPr>
          <p:nvPr/>
        </p:nvCxnSpPr>
        <p:spPr>
          <a:xfrm>
            <a:off x="1116538" y="2236662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3"/>
            <a:endCxn id="25" idx="2"/>
          </p:cNvCxnSpPr>
          <p:nvPr/>
        </p:nvCxnSpPr>
        <p:spPr>
          <a:xfrm>
            <a:off x="1123594" y="2810245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3"/>
            <a:endCxn id="26" idx="2"/>
          </p:cNvCxnSpPr>
          <p:nvPr/>
        </p:nvCxnSpPr>
        <p:spPr>
          <a:xfrm>
            <a:off x="1123594" y="2810245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25" idx="2"/>
          </p:cNvCxnSpPr>
          <p:nvPr/>
        </p:nvCxnSpPr>
        <p:spPr>
          <a:xfrm flipV="1">
            <a:off x="1116538" y="2869015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7" idx="6"/>
            <a:endCxn id="26" idx="2"/>
          </p:cNvCxnSpPr>
          <p:nvPr/>
        </p:nvCxnSpPr>
        <p:spPr>
          <a:xfrm>
            <a:off x="1116538" y="3449646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6"/>
            <a:endCxn id="26" idx="2"/>
          </p:cNvCxnSpPr>
          <p:nvPr/>
        </p:nvCxnSpPr>
        <p:spPr>
          <a:xfrm flipV="1">
            <a:off x="1116538" y="4224369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6"/>
            <a:endCxn id="25" idx="2"/>
          </p:cNvCxnSpPr>
          <p:nvPr/>
        </p:nvCxnSpPr>
        <p:spPr>
          <a:xfrm flipV="1">
            <a:off x="1116538" y="2869015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 rot="5400000">
            <a:off x="5449843" y="2724366"/>
            <a:ext cx="2630635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80888" y="2096201"/>
            <a:ext cx="79562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80887" y="3427388"/>
            <a:ext cx="566395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80888" y="2736352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19059" y="209620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0.09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19059" y="2737192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0.05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819059" y="3437587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0.62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142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53" name="Oval 52"/>
          <p:cNvSpPr/>
          <p:nvPr/>
        </p:nvSpPr>
        <p:spPr>
          <a:xfrm>
            <a:off x="44499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5175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55" name="Oval 54"/>
          <p:cNvSpPr/>
          <p:nvPr/>
        </p:nvSpPr>
        <p:spPr>
          <a:xfrm>
            <a:off x="44532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5142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57" name="Oval 56"/>
          <p:cNvSpPr/>
          <p:nvPr/>
        </p:nvSpPr>
        <p:spPr>
          <a:xfrm>
            <a:off x="44499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5142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z</a:t>
            </a:r>
            <a:r>
              <a:rPr lang="en-US" sz="1600" i="1" baseline="-25000" dirty="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59" name="Oval 58"/>
          <p:cNvSpPr/>
          <p:nvPr/>
        </p:nvSpPr>
        <p:spPr>
          <a:xfrm>
            <a:off x="44499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34" idx="6"/>
            <a:endCxn id="57" idx="2"/>
          </p:cNvCxnSpPr>
          <p:nvPr/>
        </p:nvCxnSpPr>
        <p:spPr>
          <a:xfrm flipV="1">
            <a:off x="3659891" y="2195630"/>
            <a:ext cx="790044" cy="68473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4" idx="6"/>
            <a:endCxn id="53" idx="2"/>
          </p:cNvCxnSpPr>
          <p:nvPr/>
        </p:nvCxnSpPr>
        <p:spPr>
          <a:xfrm flipV="1">
            <a:off x="3659891" y="2878439"/>
            <a:ext cx="790044" cy="1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4" idx="6"/>
            <a:endCxn id="55" idx="2"/>
          </p:cNvCxnSpPr>
          <p:nvPr/>
        </p:nvCxnSpPr>
        <p:spPr>
          <a:xfrm>
            <a:off x="3659891" y="2880368"/>
            <a:ext cx="793386" cy="67091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4" idx="6"/>
            <a:endCxn id="59" idx="2"/>
          </p:cNvCxnSpPr>
          <p:nvPr/>
        </p:nvCxnSpPr>
        <p:spPr>
          <a:xfrm>
            <a:off x="3659891" y="2880368"/>
            <a:ext cx="790044" cy="137359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0" idx="6"/>
            <a:endCxn id="57" idx="2"/>
          </p:cNvCxnSpPr>
          <p:nvPr/>
        </p:nvCxnSpPr>
        <p:spPr>
          <a:xfrm flipV="1">
            <a:off x="3664468" y="2195630"/>
            <a:ext cx="785467" cy="135620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0" idx="6"/>
            <a:endCxn id="53" idx="2"/>
          </p:cNvCxnSpPr>
          <p:nvPr/>
        </p:nvCxnSpPr>
        <p:spPr>
          <a:xfrm flipV="1">
            <a:off x="3664468" y="2878439"/>
            <a:ext cx="785467" cy="6733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0" idx="6"/>
            <a:endCxn id="55" idx="2"/>
          </p:cNvCxnSpPr>
          <p:nvPr/>
        </p:nvCxnSpPr>
        <p:spPr>
          <a:xfrm flipV="1">
            <a:off x="3664468" y="3551284"/>
            <a:ext cx="788809" cy="55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0" idx="6"/>
            <a:endCxn id="59" idx="2"/>
          </p:cNvCxnSpPr>
          <p:nvPr/>
        </p:nvCxnSpPr>
        <p:spPr>
          <a:xfrm>
            <a:off x="3664468" y="3551835"/>
            <a:ext cx="785467" cy="7021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6"/>
            <a:endCxn id="57" idx="2"/>
          </p:cNvCxnSpPr>
          <p:nvPr/>
        </p:nvCxnSpPr>
        <p:spPr>
          <a:xfrm flipV="1">
            <a:off x="3664468" y="2195630"/>
            <a:ext cx="785467" cy="206914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2" idx="6"/>
            <a:endCxn id="53" idx="2"/>
          </p:cNvCxnSpPr>
          <p:nvPr/>
        </p:nvCxnSpPr>
        <p:spPr>
          <a:xfrm flipV="1">
            <a:off x="3664468" y="2878439"/>
            <a:ext cx="785467" cy="13863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6"/>
            <a:endCxn id="55" idx="2"/>
          </p:cNvCxnSpPr>
          <p:nvPr/>
        </p:nvCxnSpPr>
        <p:spPr>
          <a:xfrm flipV="1">
            <a:off x="3664468" y="3551284"/>
            <a:ext cx="788809" cy="7134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2" idx="6"/>
            <a:endCxn id="59" idx="2"/>
          </p:cNvCxnSpPr>
          <p:nvPr/>
        </p:nvCxnSpPr>
        <p:spPr>
          <a:xfrm flipV="1">
            <a:off x="3664468" y="4253961"/>
            <a:ext cx="785467" cy="108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 rot="5400000">
            <a:off x="3908040" y="3064269"/>
            <a:ext cx="2682815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3" name="TextBox 72"/>
          <p:cNvSpPr txBox="1"/>
          <p:nvPr/>
        </p:nvSpPr>
        <p:spPr>
          <a:xfrm rot="5400000">
            <a:off x="4606346" y="3036653"/>
            <a:ext cx="12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910477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10477" y="2878439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18904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1047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429365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28479" y="2875226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428479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43270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55921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5954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5921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5921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02691" y="19657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3275298" y="2025786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91"/>
          <p:cNvCxnSpPr>
            <a:stCxn id="90" idx="6"/>
            <a:endCxn id="57" idx="2"/>
          </p:cNvCxnSpPr>
          <p:nvPr/>
        </p:nvCxnSpPr>
        <p:spPr>
          <a:xfrm>
            <a:off x="3659891" y="2194326"/>
            <a:ext cx="790044" cy="130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6"/>
            <a:endCxn id="53" idx="2"/>
          </p:cNvCxnSpPr>
          <p:nvPr/>
        </p:nvCxnSpPr>
        <p:spPr>
          <a:xfrm>
            <a:off x="3659891" y="2194326"/>
            <a:ext cx="790044" cy="6841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90" idx="6"/>
            <a:endCxn id="55" idx="2"/>
          </p:cNvCxnSpPr>
          <p:nvPr/>
        </p:nvCxnSpPr>
        <p:spPr>
          <a:xfrm>
            <a:off x="3659891" y="2194326"/>
            <a:ext cx="793386" cy="135695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0" idx="6"/>
            <a:endCxn id="59" idx="2"/>
          </p:cNvCxnSpPr>
          <p:nvPr/>
        </p:nvCxnSpPr>
        <p:spPr>
          <a:xfrm>
            <a:off x="3659891" y="2194326"/>
            <a:ext cx="790044" cy="20596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280889" y="4090333"/>
            <a:ext cx="206560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19059" y="408144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0.24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404265" y="3048141"/>
            <a:ext cx="1289591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Multiclass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(e.g. 4 classes)</a:t>
            </a:r>
          </a:p>
        </p:txBody>
      </p:sp>
      <p:sp>
        <p:nvSpPr>
          <p:cNvPr id="99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Neural Network</a:t>
            </a:r>
            <a:r>
              <a:rPr lang="en-US" sz="2400" i="1">
                <a:latin typeface="Arial"/>
                <a:cs typeface="Arial"/>
              </a:rPr>
              <a:t>: </a:t>
            </a:r>
            <a:r>
              <a:rPr lang="en-US" sz="180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8370" y="4664459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Input layer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794488" y="4664459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Hidden layer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376823" y="4664459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Output layer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189448" y="4664459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Prediction</a:t>
            </a:r>
          </a:p>
        </p:txBody>
      </p:sp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503819"/>
              </p:ext>
            </p:extLst>
          </p:nvPr>
        </p:nvGraphicFramePr>
        <p:xfrm>
          <a:off x="5711744" y="2036365"/>
          <a:ext cx="2190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2" name="Equation" r:id="rId3" imgW="152400" imgH="215900" progId="Equation.3">
                  <p:embed/>
                </p:oleObj>
              </mc:Choice>
              <mc:Fallback>
                <p:oleObj name="Equation" r:id="rId3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1744" y="2036365"/>
                        <a:ext cx="219075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Object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992714"/>
              </p:ext>
            </p:extLst>
          </p:nvPr>
        </p:nvGraphicFramePr>
        <p:xfrm>
          <a:off x="5703888" y="2724150"/>
          <a:ext cx="23653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3" name="Equation" r:id="rId5" imgW="165100" imgH="215900" progId="Equation.3">
                  <p:embed/>
                </p:oleObj>
              </mc:Choice>
              <mc:Fallback>
                <p:oleObj name="Equation" r:id="rId5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03888" y="2724150"/>
                        <a:ext cx="23653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53004"/>
              </p:ext>
            </p:extLst>
          </p:nvPr>
        </p:nvGraphicFramePr>
        <p:xfrm>
          <a:off x="5713413" y="3395663"/>
          <a:ext cx="217487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4" name="Equation" r:id="rId7" imgW="152400" imgH="215900" progId="Equation.3">
                  <p:embed/>
                </p:oleObj>
              </mc:Choice>
              <mc:Fallback>
                <p:oleObj name="Equation" r:id="rId7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13413" y="3395663"/>
                        <a:ext cx="217487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099472"/>
              </p:ext>
            </p:extLst>
          </p:nvPr>
        </p:nvGraphicFramePr>
        <p:xfrm>
          <a:off x="5705475" y="4103902"/>
          <a:ext cx="23495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" name="Equation" r:id="rId9" imgW="165100" imgH="215900" progId="Equation.3">
                  <p:embed/>
                </p:oleObj>
              </mc:Choice>
              <mc:Fallback>
                <p:oleObj name="Equation" r:id="rId9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05475" y="4103902"/>
                        <a:ext cx="23495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272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3764167"/>
            <a:ext cx="3657600" cy="2743200"/>
          </a:xfrm>
          <a:prstGeom prst="rect">
            <a:avLst/>
          </a:prstGeom>
        </p:spPr>
      </p:pic>
      <p:pic>
        <p:nvPicPr>
          <p:cNvPr id="10" name="Picture 9" descr="lin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903844"/>
            <a:ext cx="3657600" cy="2743200"/>
          </a:xfrm>
          <a:prstGeom prst="rect">
            <a:avLst/>
          </a:prstGeom>
        </p:spPr>
      </p:pic>
      <p:pic>
        <p:nvPicPr>
          <p:cNvPr id="11" name="Picture 10" descr="rel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903844"/>
            <a:ext cx="3657600" cy="2743200"/>
          </a:xfrm>
          <a:prstGeom prst="rect">
            <a:avLst/>
          </a:prstGeom>
        </p:spPr>
      </p:pic>
      <p:pic>
        <p:nvPicPr>
          <p:cNvPr id="13" name="Picture 12" descr="t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3764167"/>
            <a:ext cx="3657600" cy="2743200"/>
          </a:xfrm>
          <a:prstGeom prst="rect">
            <a:avLst/>
          </a:prstGeom>
        </p:spPr>
      </p:pic>
      <p:pic>
        <p:nvPicPr>
          <p:cNvPr id="14" name="Picture 13" descr="tanh_e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4191312"/>
            <a:ext cx="914400" cy="388127"/>
          </a:xfrm>
          <a:prstGeom prst="rect">
            <a:avLst/>
          </a:prstGeom>
        </p:spPr>
      </p:pic>
      <p:pic>
        <p:nvPicPr>
          <p:cNvPr id="15" name="Picture 14" descr="sigmoid_eq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4190608"/>
            <a:ext cx="914400" cy="374073"/>
          </a:xfrm>
          <a:prstGeom prst="rect">
            <a:avLst/>
          </a:prstGeom>
        </p:spPr>
      </p:pic>
      <p:pic>
        <p:nvPicPr>
          <p:cNvPr id="16" name="Picture 15" descr="relu_eq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1295007"/>
            <a:ext cx="1188720" cy="418011"/>
          </a:xfrm>
          <a:prstGeom prst="rect">
            <a:avLst/>
          </a:prstGeom>
        </p:spPr>
      </p:pic>
      <p:pic>
        <p:nvPicPr>
          <p:cNvPr id="17" name="Picture 16" descr="linear_eq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1395905"/>
            <a:ext cx="594360" cy="218616"/>
          </a:xfrm>
          <a:prstGeom prst="rect">
            <a:avLst/>
          </a:prstGeom>
        </p:spPr>
      </p:pic>
      <p:sp>
        <p:nvSpPr>
          <p:cNvPr id="1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Neural Network: </a:t>
            </a:r>
            <a:r>
              <a:rPr lang="en-US" sz="1800" dirty="0">
                <a:latin typeface="Arial"/>
                <a:cs typeface="Arial"/>
              </a:rPr>
              <a:t>Activation Functions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2907" y="863221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identity (linear)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10507" y="863221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/>
                <a:cs typeface="Arial"/>
              </a:rPr>
              <a:t>relu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2907" y="3728307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logistic (sigmoid)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10507" y="3728307"/>
            <a:ext cx="3004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/>
                <a:cs typeface="Arial"/>
              </a:rPr>
              <a:t>tanh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532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Neural Networks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&amp;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Linear separability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toy_data_3.csv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activation functions make a neural network a nonlinear classifier?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you may want to try different solvers.)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424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058309"/>
            <a:ext cx="7772400" cy="537870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Brainstorming!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types of data do you generate in the lab? 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would you want to learn from your data?</a:t>
            </a:r>
            <a:br>
              <a:rPr lang="en-US" sz="1800" dirty="0">
                <a:latin typeface="Arial"/>
                <a:cs typeface="Arial"/>
              </a:rPr>
            </a:b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chemeClr val="bg1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350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191896" y="1387092"/>
            <a:ext cx="1138391" cy="80613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5319" y="1387092"/>
            <a:ext cx="4218428" cy="795398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Logistic Regression &amp; Neural Network</a:t>
            </a:r>
            <a:r>
              <a:rPr lang="en-US" sz="2400" dirty="0">
                <a:latin typeface="Arial"/>
                <a:cs typeface="Arial"/>
              </a:rPr>
              <a:t>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pic>
        <p:nvPicPr>
          <p:cNvPr id="6" name="Picture 5" descr="true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2587189"/>
            <a:ext cx="3657600" cy="2743200"/>
          </a:xfrm>
          <a:prstGeom prst="rect">
            <a:avLst/>
          </a:prstGeom>
        </p:spPr>
      </p:pic>
      <p:pic>
        <p:nvPicPr>
          <p:cNvPr id="7" name="Picture 6" descr="true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3" y="2587189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847977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Binary problem: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5319" y="2182490"/>
            <a:ext cx="4218428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Cross-entropy loss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1897" y="2182490"/>
            <a:ext cx="1138390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L2 regularization </a:t>
            </a:r>
          </a:p>
        </p:txBody>
      </p:sp>
      <p:pic>
        <p:nvPicPr>
          <p:cNvPr id="14" name="Picture 13" descr="softmax_func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3" y="5941772"/>
            <a:ext cx="5486400" cy="757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493932"/>
            <a:ext cx="201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Multiclass problem:</a:t>
            </a:r>
          </a:p>
        </p:txBody>
      </p:sp>
      <p:pic>
        <p:nvPicPr>
          <p:cNvPr id="19" name="Picture 18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1387092"/>
            <a:ext cx="7315200" cy="729241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279897"/>
              </p:ext>
            </p:extLst>
          </p:nvPr>
        </p:nvGraphicFramePr>
        <p:xfrm>
          <a:off x="4147047" y="1008063"/>
          <a:ext cx="2806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Equation" r:id="rId7" imgW="2806700" imgH="355600" progId="Equation.3">
                  <p:embed/>
                </p:oleObj>
              </mc:Choice>
              <mc:Fallback>
                <p:oleObj name="Equation" r:id="rId7" imgW="28067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47047" y="1008063"/>
                        <a:ext cx="2806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692356"/>
              </p:ext>
            </p:extLst>
          </p:nvPr>
        </p:nvGraphicFramePr>
        <p:xfrm>
          <a:off x="1201115" y="2017390"/>
          <a:ext cx="11303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" name="Equation" r:id="rId9" imgW="1130300" imgH="330200" progId="Equation.3">
                  <p:embed/>
                </p:oleObj>
              </mc:Choice>
              <mc:Fallback>
                <p:oleObj name="Equation" r:id="rId9" imgW="11303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01115" y="2017390"/>
                        <a:ext cx="11303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4950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467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Neural Networks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Structure &amp; Learning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toy_data_5.csv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toy_data_8.csv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Consider the following settings.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</a:t>
            </a:r>
            <a:r>
              <a:rPr lang="en-US" sz="1400" b="1" dirty="0">
                <a:latin typeface="Arial"/>
                <a:cs typeface="Arial"/>
              </a:rPr>
              <a:t>solver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lbfgs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activation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tanh</a:t>
            </a:r>
            <a:r>
              <a:rPr lang="en-US" sz="1400" dirty="0">
                <a:latin typeface="Arial"/>
                <a:cs typeface="Arial"/>
              </a:rPr>
              <a:t>’, </a:t>
            </a:r>
            <a:r>
              <a:rPr lang="en-US" sz="1400" b="1" dirty="0">
                <a:latin typeface="Arial"/>
                <a:cs typeface="Arial"/>
              </a:rPr>
              <a:t>alpha </a:t>
            </a:r>
            <a:r>
              <a:rPr lang="en-US" sz="1400" dirty="0">
                <a:latin typeface="Arial"/>
                <a:cs typeface="Arial"/>
              </a:rPr>
              <a:t>= 0.2.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 err="1">
                <a:latin typeface="Arial"/>
                <a:cs typeface="Arial"/>
              </a:rPr>
              <a:t>num_hidden_units</a:t>
            </a:r>
            <a:r>
              <a:rPr lang="en-US" sz="1400" b="1" dirty="0">
                <a:latin typeface="Arial"/>
                <a:cs typeface="Arial"/>
              </a:rPr>
              <a:t> </a:t>
            </a:r>
            <a:r>
              <a:rPr lang="en-US" sz="1400" dirty="0">
                <a:latin typeface="Arial"/>
                <a:cs typeface="Arial"/>
              </a:rPr>
              <a:t>= 5, 10, 20, 50, 100.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Examine accuracy and decision boundary. What do you observe?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</a:t>
            </a:r>
            <a:r>
              <a:rPr lang="en-US" sz="1400" b="1" dirty="0" err="1">
                <a:latin typeface="Arial"/>
                <a:cs typeface="Arial"/>
              </a:rPr>
              <a:t>num_hidden_units</a:t>
            </a:r>
            <a:r>
              <a:rPr lang="en-US" sz="1400" dirty="0">
                <a:latin typeface="Arial"/>
                <a:cs typeface="Arial"/>
              </a:rPr>
              <a:t> = 20, </a:t>
            </a:r>
            <a:r>
              <a:rPr lang="en-US" sz="1400" b="1" dirty="0">
                <a:latin typeface="Arial"/>
                <a:cs typeface="Arial"/>
              </a:rPr>
              <a:t>alpha</a:t>
            </a:r>
            <a:r>
              <a:rPr lang="en-US" sz="1400" dirty="0">
                <a:latin typeface="Arial"/>
                <a:cs typeface="Arial"/>
              </a:rPr>
              <a:t> = 0.2.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Use different combinations of activation function and solver.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Do they produce the same classifier?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(Hint: local minima)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2977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Decision Tree: </a:t>
            </a:r>
            <a:r>
              <a:rPr lang="en-US" sz="1800" dirty="0">
                <a:latin typeface="Arial"/>
                <a:cs typeface="Arial"/>
              </a:rPr>
              <a:t>Representation and Inference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940886" y="1904746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72664" y="193174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Exercises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88619" y="2328079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88486" y="2328079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058236" y="2971721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84382" y="2971721"/>
            <a:ext cx="6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Age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788485" y="3395054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888352" y="3395054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0886" y="4027407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3614" y="4062687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BMI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688618" y="4450740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788485" y="4450740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66339" y="24439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no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64120" y="2443981"/>
            <a:ext cx="463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63919" y="3513793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&lt; 30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83146" y="3513184"/>
            <a:ext cx="530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≥ 30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93845" y="4546309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&lt; 25.5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42513" y="4557982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≥ 25.5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253219" y="2971721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68537" y="2995331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542629" y="4047340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57947" y="407095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442763" y="5083093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58081" y="5106703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241045" y="5088912"/>
            <a:ext cx="691445" cy="423333"/>
          </a:xfrm>
          <a:prstGeom prst="round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315618" y="5112522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Yes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67297" y="4695641"/>
            <a:ext cx="970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Leaf node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737853" y="4227157"/>
            <a:ext cx="711433" cy="596151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737853" y="4834981"/>
            <a:ext cx="1575266" cy="52429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106729" y="3777300"/>
            <a:ext cx="1266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Internal node</a:t>
            </a:r>
          </a:p>
        </p:txBody>
      </p:sp>
      <p:cxnSp>
        <p:nvCxnSpPr>
          <p:cNvPr id="82" name="Straight Connector 81"/>
          <p:cNvCxnSpPr>
            <a:stCxn id="81" idx="1"/>
          </p:cNvCxnSpPr>
          <p:nvPr/>
        </p:nvCxnSpPr>
        <p:spPr>
          <a:xfrm flipH="1" flipV="1">
            <a:off x="4581393" y="3367946"/>
            <a:ext cx="2525336" cy="563243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1" idx="1"/>
          </p:cNvCxnSpPr>
          <p:nvPr/>
        </p:nvCxnSpPr>
        <p:spPr>
          <a:xfrm flipH="1">
            <a:off x="5489009" y="3931189"/>
            <a:ext cx="1617720" cy="32286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40030" y="1171741"/>
            <a:ext cx="72502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Decision tree to predict heart disease risk</a:t>
            </a:r>
          </a:p>
        </p:txBody>
      </p:sp>
    </p:spTree>
    <p:extLst>
      <p:ext uri="{BB962C8B-B14F-4D97-AF65-F5344CB8AC3E}">
        <p14:creationId xmlns:p14="http://schemas.microsoft.com/office/powerpoint/2010/main" val="3902356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Decision Tree: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2307" y="5596834"/>
            <a:ext cx="49561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Split with feature that reduces uncertainty </a:t>
            </a:r>
          </a:p>
          <a:p>
            <a:r>
              <a:rPr lang="en-US" sz="1600" dirty="0">
                <a:latin typeface="Arial"/>
                <a:cs typeface="Arial"/>
              </a:rPr>
              <a:t>the most:</a:t>
            </a:r>
          </a:p>
        </p:txBody>
      </p:sp>
      <p:sp>
        <p:nvSpPr>
          <p:cNvPr id="6" name="Rectangle 5"/>
          <p:cNvSpPr/>
          <p:nvPr/>
        </p:nvSpPr>
        <p:spPr>
          <a:xfrm>
            <a:off x="4322308" y="2038092"/>
            <a:ext cx="4364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Given training data </a:t>
            </a:r>
            <a:r>
              <a:rPr lang="en-US" sz="1600" i="1" dirty="0">
                <a:latin typeface="Times New Roman"/>
                <a:cs typeface="Times New Roman"/>
              </a:rPr>
              <a:t>      </a:t>
            </a:r>
            <a:r>
              <a:rPr lang="en-US" sz="1600" dirty="0">
                <a:latin typeface="Arial"/>
                <a:cs typeface="Arial"/>
              </a:rPr>
              <a:t> of size   </a:t>
            </a:r>
            <a:r>
              <a:rPr lang="en-US" sz="1600" i="1" dirty="0">
                <a:latin typeface="Times New Roman"/>
                <a:cs typeface="Times New Roman"/>
              </a:rPr>
              <a:t>    </a:t>
            </a:r>
            <a:r>
              <a:rPr lang="en-US" sz="1600" dirty="0">
                <a:latin typeface="Arial"/>
                <a:cs typeface="Arial"/>
              </a:rPr>
              <a:t> at node </a:t>
            </a:r>
            <a:r>
              <a:rPr lang="en-US" sz="1600" i="1" dirty="0">
                <a:latin typeface="Times New Roman"/>
                <a:cs typeface="Times New Roman"/>
              </a:rPr>
              <a:t>    </a:t>
            </a:r>
            <a:r>
              <a:rPr lang="en-US" sz="1600" dirty="0">
                <a:latin typeface="Arial"/>
                <a:cs typeface="Arial"/>
              </a:rPr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22308" y="3386790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For feature    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2308" y="4310498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where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6645" y="1443824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Measure of uncertainty: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50126" y="1969906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/>
                <a:cs typeface="Arial"/>
              </a:rPr>
              <a:t>Gini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0126" y="2719991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Entropy</a:t>
            </a:r>
          </a:p>
        </p:txBody>
      </p:sp>
      <p:pic>
        <p:nvPicPr>
          <p:cNvPr id="12" name="Picture 11" descr="decision_tree_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1821912"/>
            <a:ext cx="2286000" cy="603464"/>
          </a:xfrm>
          <a:prstGeom prst="rect">
            <a:avLst/>
          </a:prstGeom>
        </p:spPr>
      </p:pic>
      <p:pic>
        <p:nvPicPr>
          <p:cNvPr id="13" name="Picture 12" descr="decision_tree_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2568522"/>
            <a:ext cx="2377440" cy="6046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6646" y="1426761"/>
            <a:ext cx="3658153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42" y="2451244"/>
            <a:ext cx="2176689" cy="557825"/>
          </a:xfrm>
          <a:prstGeom prst="rect">
            <a:avLst/>
          </a:prstGeom>
        </p:spPr>
      </p:pic>
      <p:pic>
        <p:nvPicPr>
          <p:cNvPr id="16" name="Picture 15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70" y="2125100"/>
            <a:ext cx="307521" cy="178038"/>
          </a:xfrm>
          <a:prstGeom prst="rect">
            <a:avLst/>
          </a:prstGeom>
        </p:spPr>
      </p:pic>
      <p:pic>
        <p:nvPicPr>
          <p:cNvPr id="17" name="Picture 16" descr="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2125100"/>
            <a:ext cx="307571" cy="182880"/>
          </a:xfrm>
          <a:prstGeom prst="rect">
            <a:avLst/>
          </a:prstGeom>
        </p:spPr>
      </p:pic>
      <p:pic>
        <p:nvPicPr>
          <p:cNvPr id="18" name="Picture 17" descr="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1" y="2188196"/>
            <a:ext cx="160020" cy="91440"/>
          </a:xfrm>
          <a:prstGeom prst="rect">
            <a:avLst/>
          </a:prstGeom>
        </p:spPr>
      </p:pic>
      <p:pic>
        <p:nvPicPr>
          <p:cNvPr id="19" name="Picture 18" descr="p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1" y="3854580"/>
            <a:ext cx="3657600" cy="453027"/>
          </a:xfrm>
          <a:prstGeom prst="rect">
            <a:avLst/>
          </a:prstGeom>
        </p:spPr>
      </p:pic>
      <p:pic>
        <p:nvPicPr>
          <p:cNvPr id="20" name="Picture 19" descr="p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88435"/>
            <a:ext cx="4114800" cy="563279"/>
          </a:xfrm>
          <a:prstGeom prst="rect">
            <a:avLst/>
          </a:prstGeom>
        </p:spPr>
      </p:pic>
      <p:pic>
        <p:nvPicPr>
          <p:cNvPr id="21" name="Picture 20" descr="p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33" y="6232735"/>
            <a:ext cx="2743200" cy="295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22308" y="1151436"/>
            <a:ext cx="12458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Feature set </a:t>
            </a:r>
          </a:p>
          <a:p>
            <a:r>
              <a:rPr lang="en-US" sz="1600" dirty="0">
                <a:latin typeface="Arial"/>
                <a:cs typeface="Arial"/>
              </a:rPr>
              <a:t>Classes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3" name="Picture 22" descr="p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4" y="1260944"/>
            <a:ext cx="1397479" cy="182880"/>
          </a:xfrm>
          <a:prstGeom prst="rect">
            <a:avLst/>
          </a:prstGeom>
        </p:spPr>
      </p:pic>
      <p:pic>
        <p:nvPicPr>
          <p:cNvPr id="24" name="Picture 23" descr="png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3" y="1496146"/>
            <a:ext cx="862642" cy="182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99" y="3426038"/>
            <a:ext cx="3657600" cy="2743200"/>
          </a:xfrm>
          <a:prstGeom prst="rect">
            <a:avLst/>
          </a:prstGeom>
        </p:spPr>
      </p:pic>
      <p:pic>
        <p:nvPicPr>
          <p:cNvPr id="27" name="Picture 26" descr="gif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92" y="3462322"/>
            <a:ext cx="13430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4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Decision Tree: </a:t>
            </a:r>
            <a:r>
              <a:rPr lang="en-US" sz="1800" dirty="0" smtClean="0">
                <a:latin typeface="Arial"/>
                <a:cs typeface="Arial"/>
              </a:rPr>
              <a:t>Example of learning a split (based on entropy)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40886" y="1279915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72664" y="130691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Exercises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88619" y="1703248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88486" y="1703248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058236" y="2346890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631964" y="234689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66339" y="181915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no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64120" y="1819150"/>
            <a:ext cx="463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yes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253219" y="2346890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68537" y="237050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No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291058" y="2004429"/>
            <a:ext cx="723598" cy="366071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7200" y="1696652"/>
            <a:ext cx="260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What feature to split on next?</a:t>
            </a:r>
            <a:endParaRPr lang="en-US" sz="1400" dirty="0">
              <a:latin typeface="Arial"/>
              <a:cs typeface="Arial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085707"/>
              </p:ext>
            </p:extLst>
          </p:nvPr>
        </p:nvGraphicFramePr>
        <p:xfrm>
          <a:off x="1377132" y="2934605"/>
          <a:ext cx="3141604" cy="26822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85401"/>
                <a:gridCol w="785401"/>
                <a:gridCol w="785401"/>
                <a:gridCol w="785401"/>
              </a:tblGrid>
              <a:tr h="181953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Exercises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Age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BMI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label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181953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&lt;30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≥25.5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  <a:tr h="181953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&lt;30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&lt;25.5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  <a:tr h="181953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≥30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&lt;25.5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  <a:tr h="181953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&lt;30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&lt;25.5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  <a:tr h="181953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Arial"/>
                          <a:cs typeface="Arial"/>
                        </a:rPr>
                        <a:t>≥30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≥25.5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  <a:tr h="181953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Arial"/>
                          <a:cs typeface="Arial"/>
                        </a:rPr>
                        <a:t>≥30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&lt;25.5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  <a:tr h="181953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Arial"/>
                          <a:cs typeface="Arial"/>
                        </a:rPr>
                        <a:t>&lt;30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Arial"/>
                          <a:cs typeface="Arial"/>
                        </a:rPr>
                        <a:t>≥25.5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  <a:tr h="181953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Arial"/>
                          <a:cs typeface="Arial"/>
                        </a:rPr>
                        <a:t>≥30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&lt;25.5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  <a:tr h="181953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Arial"/>
                          <a:cs typeface="Arial"/>
                        </a:rPr>
                        <a:t>≥30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Arial"/>
                          <a:cs typeface="Arial"/>
                        </a:rPr>
                        <a:t>≥25.5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  <a:tr h="181953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Arial"/>
                          <a:cs typeface="Arial"/>
                        </a:rPr>
                        <a:t>≥30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&lt;25.5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0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4319904"/>
              </p:ext>
            </p:extLst>
          </p:nvPr>
        </p:nvGraphicFramePr>
        <p:xfrm>
          <a:off x="1571995" y="5660421"/>
          <a:ext cx="2677782" cy="453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4" name="Equation" r:id="rId3" imgW="2400300" imgH="406400" progId="Equation.3">
                  <p:embed/>
                </p:oleObj>
              </mc:Choice>
              <mc:Fallback>
                <p:oleObj name="Equation" r:id="rId3" imgW="24003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1995" y="5660421"/>
                        <a:ext cx="2677782" cy="4533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2172770" y="5661246"/>
            <a:ext cx="771988" cy="45255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172770" y="6114759"/>
            <a:ext cx="771987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l</a:t>
            </a:r>
            <a:r>
              <a:rPr lang="en-US" sz="1000" dirty="0" smtClean="0">
                <a:latin typeface="Arial"/>
                <a:cs typeface="Arial"/>
              </a:rPr>
              <a:t>abel=Yes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14656" y="5660289"/>
            <a:ext cx="773830" cy="45255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014656" y="6113802"/>
            <a:ext cx="773829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label</a:t>
            </a:r>
            <a:r>
              <a:rPr lang="en-US" sz="1000" dirty="0" smtClean="0">
                <a:latin typeface="Arial"/>
                <a:cs typeface="Arial"/>
              </a:rPr>
              <a:t>=No</a:t>
            </a:r>
            <a:endParaRPr lang="en-US" sz="1000" dirty="0">
              <a:latin typeface="Arial"/>
              <a:cs typeface="Arial"/>
            </a:endParaRP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149171"/>
              </p:ext>
            </p:extLst>
          </p:nvPr>
        </p:nvGraphicFramePr>
        <p:xfrm>
          <a:off x="4838631" y="2934605"/>
          <a:ext cx="20193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5" name="Equation" r:id="rId5" imgW="2019300" imgH="1206500" progId="Equation.3">
                  <p:embed/>
                </p:oleObj>
              </mc:Choice>
              <mc:Fallback>
                <p:oleObj name="Equation" r:id="rId5" imgW="2019300" imgH="1206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38631" y="2934605"/>
                        <a:ext cx="2019300" cy="120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018510"/>
              </p:ext>
            </p:extLst>
          </p:nvPr>
        </p:nvGraphicFramePr>
        <p:xfrm>
          <a:off x="4838631" y="4212643"/>
          <a:ext cx="20320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" name="Equation" r:id="rId7" imgW="2032000" imgH="1206500" progId="Equation.3">
                  <p:embed/>
                </p:oleObj>
              </mc:Choice>
              <mc:Fallback>
                <p:oleObj name="Equation" r:id="rId7" imgW="2032000" imgH="1206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38631" y="4212643"/>
                        <a:ext cx="2032000" cy="120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438750"/>
              </p:ext>
            </p:extLst>
          </p:nvPr>
        </p:nvGraphicFramePr>
        <p:xfrm>
          <a:off x="4838631" y="5652731"/>
          <a:ext cx="2133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" name="Equation" r:id="rId9" imgW="2133600" imgH="419100" progId="Equation.3">
                  <p:embed/>
                </p:oleObj>
              </mc:Choice>
              <mc:Fallback>
                <p:oleObj name="Equation" r:id="rId9" imgW="21336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38631" y="5652731"/>
                        <a:ext cx="21336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7215587" y="5819085"/>
            <a:ext cx="311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215587" y="5616845"/>
            <a:ext cx="3148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50478" y="3241639"/>
            <a:ext cx="818809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Age &lt; 30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50478" y="3640260"/>
            <a:ext cx="818809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Age ≥ 30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50478" y="4527053"/>
            <a:ext cx="818809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BMI &lt; 25.5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50478" y="4925674"/>
            <a:ext cx="818809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BMI ≥ 25.5</a:t>
            </a:r>
            <a:endParaRPr lang="en-US" sz="1000" dirty="0">
              <a:latin typeface="Arial"/>
              <a:cs typeface="Arial"/>
            </a:endParaRPr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1872795"/>
              </p:ext>
            </p:extLst>
          </p:nvPr>
        </p:nvGraphicFramePr>
        <p:xfrm>
          <a:off x="921404" y="2934605"/>
          <a:ext cx="259204" cy="338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" name="Equation" r:id="rId11" imgW="165100" imgH="215900" progId="Equation.3">
                  <p:embed/>
                </p:oleObj>
              </mc:Choice>
              <mc:Fallback>
                <p:oleObj name="Equation" r:id="rId11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1404" y="2934605"/>
                        <a:ext cx="259204" cy="338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2198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Random Forest: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sp>
        <p:nvSpPr>
          <p:cNvPr id="89" name="Rectangle 88"/>
          <p:cNvSpPr/>
          <p:nvPr/>
        </p:nvSpPr>
        <p:spPr>
          <a:xfrm>
            <a:off x="6452205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716306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273001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600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1891" y="341087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stCxn id="95" idx="3"/>
            <a:endCxn id="97" idx="0"/>
          </p:cNvCxnSpPr>
          <p:nvPr/>
        </p:nvCxnSpPr>
        <p:spPr>
          <a:xfrm flipH="1">
            <a:off x="5379011" y="3723068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196131" y="393746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27651" y="392783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5" idx="5"/>
            <a:endCxn id="98" idx="0"/>
          </p:cNvCxnSpPr>
          <p:nvPr/>
        </p:nvCxnSpPr>
        <p:spPr>
          <a:xfrm>
            <a:off x="5874087" y="3723068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3"/>
            <a:endCxn id="101" idx="0"/>
          </p:cNvCxnSpPr>
          <p:nvPr/>
        </p:nvCxnSpPr>
        <p:spPr>
          <a:xfrm flipH="1">
            <a:off x="5001941" y="4249656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819061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50581" y="448874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97" idx="5"/>
            <a:endCxn id="102" idx="0"/>
          </p:cNvCxnSpPr>
          <p:nvPr/>
        </p:nvCxnSpPr>
        <p:spPr>
          <a:xfrm>
            <a:off x="5508327" y="4249656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2737626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4" idx="3"/>
            <a:endCxn id="107" idx="0"/>
          </p:cNvCxnSpPr>
          <p:nvPr/>
        </p:nvCxnSpPr>
        <p:spPr>
          <a:xfrm flipH="1">
            <a:off x="2554746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371866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103386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stCxn id="104" idx="5"/>
            <a:endCxn id="109" idx="0"/>
          </p:cNvCxnSpPr>
          <p:nvPr/>
        </p:nvCxnSpPr>
        <p:spPr>
          <a:xfrm>
            <a:off x="3049822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9" idx="3"/>
            <a:endCxn id="115" idx="0"/>
          </p:cNvCxnSpPr>
          <p:nvPr/>
        </p:nvCxnSpPr>
        <p:spPr>
          <a:xfrm flipH="1">
            <a:off x="2909196" y="4259278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726316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457836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>
            <a:stCxn id="109" idx="5"/>
            <a:endCxn id="116" idx="0"/>
          </p:cNvCxnSpPr>
          <p:nvPr/>
        </p:nvCxnSpPr>
        <p:spPr>
          <a:xfrm>
            <a:off x="3415582" y="4259278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03307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stCxn id="136" idx="3"/>
            <a:endCxn id="138" idx="0"/>
          </p:cNvCxnSpPr>
          <p:nvPr/>
        </p:nvCxnSpPr>
        <p:spPr>
          <a:xfrm flipH="1">
            <a:off x="1220427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037547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769067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6" idx="5"/>
            <a:endCxn id="139" idx="0"/>
          </p:cNvCxnSpPr>
          <p:nvPr/>
        </p:nvCxnSpPr>
        <p:spPr>
          <a:xfrm>
            <a:off x="1715503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8" idx="3"/>
            <a:endCxn id="143" idx="0"/>
          </p:cNvCxnSpPr>
          <p:nvPr/>
        </p:nvCxnSpPr>
        <p:spPr>
          <a:xfrm flipH="1">
            <a:off x="843357" y="4268900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0477" y="451761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391997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>
            <a:stCxn id="138" idx="5"/>
            <a:endCxn id="144" idx="0"/>
          </p:cNvCxnSpPr>
          <p:nvPr/>
        </p:nvCxnSpPr>
        <p:spPr>
          <a:xfrm>
            <a:off x="1349743" y="4268900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897588" y="3410871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>
            <a:stCxn id="147" idx="3"/>
            <a:endCxn id="150" idx="0"/>
          </p:cNvCxnSpPr>
          <p:nvPr/>
        </p:nvCxnSpPr>
        <p:spPr>
          <a:xfrm flipH="1">
            <a:off x="6714708" y="3723067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6531828" y="3937459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63348" y="3927837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>
            <a:stCxn id="147" idx="5"/>
            <a:endCxn id="151" idx="0"/>
          </p:cNvCxnSpPr>
          <p:nvPr/>
        </p:nvCxnSpPr>
        <p:spPr>
          <a:xfrm>
            <a:off x="7209784" y="3723067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51" idx="3"/>
            <a:endCxn id="154" idx="0"/>
          </p:cNvCxnSpPr>
          <p:nvPr/>
        </p:nvCxnSpPr>
        <p:spPr>
          <a:xfrm flipH="1">
            <a:off x="7069158" y="4240033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6886278" y="4488745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617798" y="4479123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1" idx="5"/>
            <a:endCxn id="155" idx="0"/>
          </p:cNvCxnSpPr>
          <p:nvPr/>
        </p:nvCxnSpPr>
        <p:spPr>
          <a:xfrm>
            <a:off x="7575544" y="4240033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076947" y="3962921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482155" y="2580767"/>
            <a:ext cx="7697172" cy="24556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86863" y="942821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57607" y="942821"/>
            <a:ext cx="127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Training data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955850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1086765" y="2162606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2717403" y="2156107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848319" y="2156108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5098962" y="214468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178582" y="2144686"/>
            <a:ext cx="74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T-1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6865293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6987643" y="2162606"/>
            <a:ext cx="65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Set </a:t>
            </a:r>
            <a:r>
              <a:rPr lang="en-US" sz="1200" i="1" dirty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T</a:t>
            </a:r>
          </a:p>
        </p:txBody>
      </p:sp>
      <p:cxnSp>
        <p:nvCxnSpPr>
          <p:cNvPr id="172" name="Elbow Connector 171"/>
          <p:cNvCxnSpPr>
            <a:endCxn id="162" idx="0"/>
          </p:cNvCxnSpPr>
          <p:nvPr/>
        </p:nvCxnSpPr>
        <p:spPr>
          <a:xfrm rot="10800000" flipV="1">
            <a:off x="1407469" y="1909317"/>
            <a:ext cx="1761554" cy="253288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endCxn id="164" idx="0"/>
          </p:cNvCxnSpPr>
          <p:nvPr/>
        </p:nvCxnSpPr>
        <p:spPr>
          <a:xfrm rot="10800000" flipV="1">
            <a:off x="3169023" y="1909315"/>
            <a:ext cx="1128573" cy="246792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/>
          <p:cNvCxnSpPr>
            <a:stCxn id="159" idx="2"/>
            <a:endCxn id="166" idx="0"/>
          </p:cNvCxnSpPr>
          <p:nvPr/>
        </p:nvCxnSpPr>
        <p:spPr>
          <a:xfrm rot="16200000" flipH="1">
            <a:off x="4469117" y="1063220"/>
            <a:ext cx="909943" cy="1252986"/>
          </a:xfrm>
          <a:prstGeom prst="bentConnector3">
            <a:avLst>
              <a:gd name="adj1" fmla="val 74321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/>
          <p:nvPr/>
        </p:nvCxnSpPr>
        <p:spPr>
          <a:xfrm>
            <a:off x="5540731" y="1909320"/>
            <a:ext cx="1755021" cy="253291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194972" y="1341077"/>
            <a:ext cx="2192641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D </a:t>
            </a:r>
            <a:r>
              <a:rPr lang="en-US" sz="1200" dirty="0">
                <a:latin typeface="Arial"/>
                <a:cs typeface="Arial"/>
              </a:rPr>
              <a:t>with replacement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(Bootstrap)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7424888" y="2659358"/>
            <a:ext cx="68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imes New Roman"/>
                <a:cs typeface="Times New Roman"/>
              </a:rPr>
              <a:t>T</a:t>
            </a:r>
            <a:r>
              <a:rPr lang="en-US" sz="1200" dirty="0">
                <a:latin typeface="Arial"/>
                <a:cs typeface="Arial"/>
              </a:rPr>
              <a:t> trees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2726316" y="2639024"/>
            <a:ext cx="3147771" cy="3036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3756388" y="2639024"/>
            <a:ext cx="116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Feature Set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712824" y="2949509"/>
            <a:ext cx="3161264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  <a:r>
              <a:rPr lang="en-US" sz="1200" dirty="0">
                <a:latin typeface="Arial"/>
                <a:cs typeface="Arial"/>
              </a:rPr>
              <a:t> without replacement at each node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452023" y="854059"/>
            <a:ext cx="7772400" cy="42497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7844394" y="2812878"/>
            <a:ext cx="131819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Learning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452023" y="5180756"/>
            <a:ext cx="7772400" cy="164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 rot="16200000">
            <a:off x="7868450" y="5829340"/>
            <a:ext cx="1270090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Inference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513825" y="5204481"/>
            <a:ext cx="1698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Given a new sample </a:t>
            </a:r>
            <a:r>
              <a:rPr lang="en-US" sz="1200" b="1" dirty="0"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955851" y="5509471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1270204" y="5509472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712823" y="55233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027176" y="5523373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5098962" y="55094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/>
          <p:cNvSpPr txBox="1"/>
          <p:nvPr/>
        </p:nvSpPr>
        <p:spPr>
          <a:xfrm>
            <a:off x="5432626" y="5509473"/>
            <a:ext cx="235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-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6867000" y="5506393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7181353" y="5506394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076947" y="5431805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3080560" y="6477219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4160329" y="647721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+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99" name="Elbow Connector 198"/>
          <p:cNvCxnSpPr>
            <a:stCxn id="190" idx="2"/>
            <a:endCxn id="197" idx="0"/>
          </p:cNvCxnSpPr>
          <p:nvPr/>
        </p:nvCxnSpPr>
        <p:spPr>
          <a:xfrm rot="16200000" flipH="1">
            <a:off x="3389443" y="5575370"/>
            <a:ext cx="676848" cy="1126850"/>
          </a:xfrm>
          <a:prstGeom prst="bentConnector3">
            <a:avLst>
              <a:gd name="adj1" fmla="val 3151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88" idx="2"/>
            <a:endCxn id="197" idx="0"/>
          </p:cNvCxnSpPr>
          <p:nvPr/>
        </p:nvCxnSpPr>
        <p:spPr>
          <a:xfrm rot="16200000" flipH="1">
            <a:off x="2504007" y="4689933"/>
            <a:ext cx="690749" cy="2883822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92" idx="2"/>
            <a:endCxn id="197" idx="0"/>
          </p:cNvCxnSpPr>
          <p:nvPr/>
        </p:nvCxnSpPr>
        <p:spPr>
          <a:xfrm rot="5400000">
            <a:off x="4575563" y="5502201"/>
            <a:ext cx="690748" cy="1259289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>
            <a:stCxn id="194" idx="2"/>
            <a:endCxn id="197" idx="0"/>
          </p:cNvCxnSpPr>
          <p:nvPr/>
        </p:nvCxnSpPr>
        <p:spPr>
          <a:xfrm rot="5400000">
            <a:off x="5458043" y="4616642"/>
            <a:ext cx="693827" cy="3027327"/>
          </a:xfrm>
          <a:prstGeom prst="bentConnector3">
            <a:avLst>
              <a:gd name="adj1" fmla="val 3335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3344286" y="6071002"/>
            <a:ext cx="1906619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Majority vote</a:t>
            </a:r>
          </a:p>
        </p:txBody>
      </p:sp>
      <p:cxnSp>
        <p:nvCxnSpPr>
          <p:cNvPr id="204" name="Straight Connector 203"/>
          <p:cNvCxnSpPr>
            <a:endCxn id="189" idx="0"/>
          </p:cNvCxnSpPr>
          <p:nvPr/>
        </p:nvCxnSpPr>
        <p:spPr>
          <a:xfrm>
            <a:off x="1407471" y="5204481"/>
            <a:ext cx="0" cy="30499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endCxn id="190" idx="0"/>
          </p:cNvCxnSpPr>
          <p:nvPr/>
        </p:nvCxnSpPr>
        <p:spPr>
          <a:xfrm>
            <a:off x="3156950" y="5204385"/>
            <a:ext cx="7492" cy="3189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endCxn id="192" idx="0"/>
          </p:cNvCxnSpPr>
          <p:nvPr/>
        </p:nvCxnSpPr>
        <p:spPr>
          <a:xfrm flipH="1">
            <a:off x="5550581" y="5204385"/>
            <a:ext cx="1" cy="3050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endCxn id="194" idx="0"/>
          </p:cNvCxnSpPr>
          <p:nvPr/>
        </p:nvCxnSpPr>
        <p:spPr>
          <a:xfrm>
            <a:off x="7316912" y="5204481"/>
            <a:ext cx="1707" cy="3019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848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Decision Trees (DT)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&amp;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Random Forest (RF)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toy_data_2.csv </a:t>
            </a:r>
            <a:r>
              <a:rPr lang="en-US" sz="1800" dirty="0">
                <a:latin typeface="Arial"/>
                <a:cs typeface="Arial"/>
              </a:rPr>
              <a:t>and</a:t>
            </a:r>
            <a:r>
              <a:rPr lang="en-US" sz="1800" i="1" dirty="0">
                <a:latin typeface="Arial"/>
                <a:cs typeface="Arial"/>
              </a:rPr>
              <a:t> toy_data_4.csv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Vary the </a:t>
            </a:r>
            <a:r>
              <a:rPr lang="en-US" sz="1400" dirty="0" err="1">
                <a:latin typeface="Arial"/>
                <a:cs typeface="Arial"/>
              </a:rPr>
              <a:t>hyperparameters</a:t>
            </a:r>
            <a:r>
              <a:rPr lang="en-US" sz="1400" dirty="0">
                <a:latin typeface="Arial"/>
                <a:cs typeface="Arial"/>
              </a:rPr>
              <a:t>.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Examine change in decision boundary and accuracy.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How does decision boundary of DT and RF look like? Why?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Whose performance is better in general? DT or RF? 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6221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Linear SVM: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pic>
        <p:nvPicPr>
          <p:cNvPr id="7" name="Picture 6" descr="linear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1806976"/>
            <a:ext cx="2743200" cy="835819"/>
          </a:xfrm>
          <a:prstGeom prst="rect">
            <a:avLst/>
          </a:prstGeom>
        </p:spPr>
      </p:pic>
      <p:pic>
        <p:nvPicPr>
          <p:cNvPr id="8" name="Picture 7" descr="linear_svm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497626"/>
            <a:ext cx="2743200" cy="324678"/>
          </a:xfrm>
          <a:prstGeom prst="rect">
            <a:avLst/>
          </a:prstGeom>
        </p:spPr>
      </p:pic>
      <p:pic>
        <p:nvPicPr>
          <p:cNvPr id="9" name="Picture 8" descr="linear_svm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968937"/>
            <a:ext cx="2011680" cy="3030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9654" y="3084108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/>
                <a:cs typeface="Arial"/>
              </a:rPr>
              <a:t>subject to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69654" y="1412636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Objective function: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69654" y="4443267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Given a new point     ,</a:t>
            </a:r>
          </a:p>
        </p:txBody>
      </p:sp>
      <p:pic>
        <p:nvPicPr>
          <p:cNvPr id="13" name="Picture 12" descr="bold_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65" y="4580802"/>
            <a:ext cx="137160" cy="118458"/>
          </a:xfrm>
          <a:prstGeom prst="rect">
            <a:avLst/>
          </a:prstGeom>
        </p:spPr>
      </p:pic>
      <p:pic>
        <p:nvPicPr>
          <p:cNvPr id="14" name="Picture 13" descr="linear_svm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76" y="4968250"/>
            <a:ext cx="1828800" cy="300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46424" y="4881497"/>
            <a:ext cx="2421464" cy="508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gn_func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24" y="5452929"/>
            <a:ext cx="2286000" cy="736169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998858" y="281378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7536" y="324841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27369" y="272206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7353" y="350376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00885" y="240597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27369" y="376769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75083" y="33842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210297" y="417797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298491" y="2222533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30793" y="26303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74086" y="329250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74983" y="43614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31903" y="358425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6864" y="376769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55514" y="456497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787" y="297324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89257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11253" y="417797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942208" y="315668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1112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39174" y="18556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45992" y="39945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53222" y="398140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26864" y="455315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52" idx="2"/>
          </p:cNvCxnSpPr>
          <p:nvPr/>
        </p:nvCxnSpPr>
        <p:spPr>
          <a:xfrm flipH="1">
            <a:off x="1567537" y="1952638"/>
            <a:ext cx="2407930" cy="36419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059087" y="1188125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075083" y="1750796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468942" y="1620088"/>
            <a:ext cx="994945" cy="679794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2014951">
            <a:off x="3559185" y="1698756"/>
            <a:ext cx="98578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margin</a:t>
            </a:r>
          </a:p>
        </p:txBody>
      </p:sp>
      <p:cxnSp>
        <p:nvCxnSpPr>
          <p:cNvPr id="53" name="Straight Connector 52"/>
          <p:cNvCxnSpPr>
            <a:endCxn id="34" idx="5"/>
          </p:cNvCxnSpPr>
          <p:nvPr/>
        </p:nvCxnSpPr>
        <p:spPr>
          <a:xfrm flipH="1" flipV="1">
            <a:off x="3324643" y="3449083"/>
            <a:ext cx="202221" cy="13517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1" idx="1"/>
          </p:cNvCxnSpPr>
          <p:nvPr/>
        </p:nvCxnSpPr>
        <p:spPr>
          <a:xfrm>
            <a:off x="1953201" y="3994526"/>
            <a:ext cx="282928" cy="21030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8944" y="3767699"/>
            <a:ext cx="119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support vector</a:t>
            </a:r>
          </a:p>
        </p:txBody>
      </p:sp>
      <p:cxnSp>
        <p:nvCxnSpPr>
          <p:cNvPr id="56" name="Straight Connector 55"/>
          <p:cNvCxnSpPr>
            <a:stCxn id="55" idx="3"/>
            <a:endCxn id="29" idx="2"/>
          </p:cNvCxnSpPr>
          <p:nvPr/>
        </p:nvCxnSpPr>
        <p:spPr>
          <a:xfrm flipV="1">
            <a:off x="1302424" y="3859421"/>
            <a:ext cx="624945" cy="467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linear_svm_eq_2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5800">
            <a:off x="748129" y="4707862"/>
            <a:ext cx="914400" cy="167951"/>
          </a:xfrm>
          <a:prstGeom prst="rect">
            <a:avLst/>
          </a:prstGeom>
        </p:spPr>
      </p:pic>
      <p:pic>
        <p:nvPicPr>
          <p:cNvPr id="58" name="Picture 57" descr="linear_svm_eq_1.gif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4985">
            <a:off x="1239489" y="4994116"/>
            <a:ext cx="914400" cy="166255"/>
          </a:xfrm>
          <a:prstGeom prst="rect">
            <a:avLst/>
          </a:prstGeom>
        </p:spPr>
      </p:pic>
      <p:pic>
        <p:nvPicPr>
          <p:cNvPr id="59" name="Picture 58" descr="linear_svm_eq_3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2391">
            <a:off x="1716222" y="5237031"/>
            <a:ext cx="1097280" cy="17634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3783452" y="2299882"/>
            <a:ext cx="417274" cy="289539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_w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54">
            <a:off x="3766159" y="2455836"/>
            <a:ext cx="274320" cy="320040"/>
          </a:xfrm>
          <a:prstGeom prst="rect">
            <a:avLst/>
          </a:prstGeom>
        </p:spPr>
      </p:pic>
      <p:pic>
        <p:nvPicPr>
          <p:cNvPr id="62" name="Picture 61" descr="i_w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832">
            <a:off x="3169721" y="3554392"/>
            <a:ext cx="274320" cy="320040"/>
          </a:xfrm>
          <a:prstGeom prst="rect">
            <a:avLst/>
          </a:prstGeom>
        </p:spPr>
      </p:pic>
      <p:pic>
        <p:nvPicPr>
          <p:cNvPr id="63" name="Picture 62" descr="j_w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71">
            <a:off x="2133283" y="3791124"/>
            <a:ext cx="274320" cy="3200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343172" y="3385078"/>
            <a:ext cx="58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slack</a:t>
            </a:r>
          </a:p>
        </p:txBody>
      </p:sp>
      <p:cxnSp>
        <p:nvCxnSpPr>
          <p:cNvPr id="65" name="Straight Connector 64"/>
          <p:cNvCxnSpPr>
            <a:endCxn id="63" idx="0"/>
          </p:cNvCxnSpPr>
          <p:nvPr/>
        </p:nvCxnSpPr>
        <p:spPr>
          <a:xfrm flipH="1">
            <a:off x="2362983" y="3638282"/>
            <a:ext cx="111899" cy="18231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2" idx="1"/>
          </p:cNvCxnSpPr>
          <p:nvPr/>
        </p:nvCxnSpPr>
        <p:spPr>
          <a:xfrm>
            <a:off x="2812112" y="3567670"/>
            <a:ext cx="380677" cy="7061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74465" y="1806976"/>
            <a:ext cx="1312335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374465" y="2660416"/>
            <a:ext cx="1312335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Slack penalty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245575" y="1806976"/>
            <a:ext cx="894671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245575" y="2660416"/>
            <a:ext cx="894672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/>
                <a:cs typeface="Arial"/>
              </a:rPr>
              <a:t>Margin size</a:t>
            </a:r>
          </a:p>
        </p:txBody>
      </p:sp>
    </p:spTree>
    <p:extLst>
      <p:ext uri="{BB962C8B-B14F-4D97-AF65-F5344CB8AC3E}">
        <p14:creationId xmlns:p14="http://schemas.microsoft.com/office/powerpoint/2010/main" val="39256210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Kernel SVM: </a:t>
            </a:r>
            <a:r>
              <a:rPr lang="en-US" sz="1800" dirty="0">
                <a:latin typeface="Arial"/>
                <a:cs typeface="Arial"/>
              </a:rPr>
              <a:t>Representation</a:t>
            </a:r>
          </a:p>
        </p:txBody>
      </p:sp>
      <p:pic>
        <p:nvPicPr>
          <p:cNvPr id="7" name="Picture 6" descr="kernel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4866132"/>
            <a:ext cx="2286000" cy="256190"/>
          </a:xfrm>
          <a:prstGeom prst="rect">
            <a:avLst/>
          </a:prstGeom>
        </p:spPr>
      </p:pic>
      <p:pic>
        <p:nvPicPr>
          <p:cNvPr id="9" name="Picture 8" descr="kernel_lin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480080"/>
            <a:ext cx="1828800" cy="270295"/>
          </a:xfrm>
          <a:prstGeom prst="rect">
            <a:avLst/>
          </a:prstGeom>
        </p:spPr>
      </p:pic>
      <p:pic>
        <p:nvPicPr>
          <p:cNvPr id="10" name="Picture 9" descr="kernel_rb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834685"/>
            <a:ext cx="2286000" cy="343759"/>
          </a:xfrm>
          <a:prstGeom prst="rect">
            <a:avLst/>
          </a:prstGeom>
        </p:spPr>
      </p:pic>
      <p:pic>
        <p:nvPicPr>
          <p:cNvPr id="11" name="Picture 10" descr="kernel_pol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313892"/>
            <a:ext cx="2743200" cy="295154"/>
          </a:xfrm>
          <a:prstGeom prst="rect">
            <a:avLst/>
          </a:prstGeom>
        </p:spPr>
      </p:pic>
      <p:pic>
        <p:nvPicPr>
          <p:cNvPr id="12" name="Picture 11" descr="kernel_sigmoi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763215"/>
            <a:ext cx="3108960" cy="2746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5089" y="4402907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linear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35089" y="4839890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RBF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5089" y="5260026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polynomial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5089" y="5694449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sigmoid</a:t>
            </a:r>
          </a:p>
        </p:txBody>
      </p:sp>
      <p:pic>
        <p:nvPicPr>
          <p:cNvPr id="17" name="Picture 16" descr="kernel_svm_2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5220737"/>
            <a:ext cx="2743200" cy="3099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52809" y="4281280"/>
            <a:ext cx="4547490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kernel_svm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4246"/>
            <a:ext cx="2286000" cy="2110767"/>
          </a:xfrm>
          <a:prstGeom prst="rect">
            <a:avLst/>
          </a:prstGeom>
        </p:spPr>
      </p:pic>
      <p:pic>
        <p:nvPicPr>
          <p:cNvPr id="8" name="Picture 7" descr="kernel_svm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94246"/>
            <a:ext cx="2286000" cy="2133874"/>
          </a:xfrm>
          <a:prstGeom prst="rect">
            <a:avLst/>
          </a:prstGeom>
        </p:spPr>
      </p:pic>
      <p:pic>
        <p:nvPicPr>
          <p:cNvPr id="20" name="Picture 19" descr="kernel_svm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63" y="1086686"/>
            <a:ext cx="3657600" cy="27432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27749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59492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phi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9" y="2182714"/>
            <a:ext cx="105058" cy="182879"/>
          </a:xfrm>
          <a:prstGeom prst="rect">
            <a:avLst/>
          </a:prstGeom>
        </p:spPr>
      </p:pic>
      <p:pic>
        <p:nvPicPr>
          <p:cNvPr id="29" name="Picture 28" descr="phi_inv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99" y="2136993"/>
            <a:ext cx="2990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01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SVM</a:t>
            </a:r>
            <a:br>
              <a:rPr lang="en-US" sz="40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(a) Experiment on </a:t>
            </a:r>
            <a:r>
              <a:rPr lang="en-US" sz="1800" i="1" dirty="0">
                <a:latin typeface="Arial"/>
                <a:cs typeface="Arial"/>
              </a:rPr>
              <a:t>toy_data_1.csv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Set </a:t>
            </a:r>
            <a:r>
              <a:rPr lang="en-US" sz="1400" b="1" dirty="0">
                <a:latin typeface="Arial"/>
                <a:cs typeface="Arial"/>
              </a:rPr>
              <a:t>kernel</a:t>
            </a:r>
            <a:r>
              <a:rPr lang="en-US" sz="1400" dirty="0">
                <a:latin typeface="Arial"/>
                <a:cs typeface="Arial"/>
              </a:rPr>
              <a:t> = ‘linear’.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0.01, 0.1, 0.5, 1, 2, 5. 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(b) Experiment on </a:t>
            </a:r>
            <a:r>
              <a:rPr lang="en-US" sz="1800" i="1" dirty="0">
                <a:latin typeface="Arial"/>
                <a:cs typeface="Arial"/>
              </a:rPr>
              <a:t>toy_data_2.csv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First, set </a:t>
            </a:r>
            <a:r>
              <a:rPr lang="en-US" sz="1400" b="1" dirty="0">
                <a:latin typeface="Arial"/>
                <a:cs typeface="Arial"/>
              </a:rPr>
              <a:t>kernel </a:t>
            </a:r>
            <a:r>
              <a:rPr lang="en-US" sz="1400" dirty="0">
                <a:latin typeface="Arial"/>
                <a:cs typeface="Arial"/>
              </a:rPr>
              <a:t>= ‘</a:t>
            </a:r>
            <a:r>
              <a:rPr lang="en-US" sz="1400" dirty="0" err="1">
                <a:latin typeface="Arial"/>
                <a:cs typeface="Arial"/>
              </a:rPr>
              <a:t>rbf</a:t>
            </a:r>
            <a:r>
              <a:rPr lang="en-US" sz="1400" dirty="0">
                <a:latin typeface="Arial"/>
                <a:cs typeface="Arial"/>
              </a:rPr>
              <a:t>’ and </a:t>
            </a:r>
            <a:r>
              <a:rPr lang="en-US" sz="1400" b="1" dirty="0">
                <a:latin typeface="Arial"/>
                <a:cs typeface="Arial"/>
              </a:rPr>
              <a:t>C </a:t>
            </a:r>
            <a:r>
              <a:rPr lang="en-US" sz="1400" dirty="0">
                <a:latin typeface="Arial"/>
                <a:cs typeface="Arial"/>
              </a:rPr>
              <a:t>= 1.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Train with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 = 0.01, 0.1, 0.2, 0.5, 2, 10, 50, 200.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Then, set </a:t>
            </a:r>
            <a:r>
              <a:rPr lang="en-US" sz="1400" b="1" dirty="0">
                <a:latin typeface="Arial"/>
                <a:cs typeface="Arial"/>
              </a:rPr>
              <a:t>kernel </a:t>
            </a:r>
            <a:r>
              <a:rPr lang="en-US" sz="1400" dirty="0">
                <a:latin typeface="Arial"/>
                <a:cs typeface="Arial"/>
              </a:rPr>
              <a:t>= ‘poly’, </a:t>
            </a:r>
            <a:r>
              <a:rPr lang="en-US" sz="1400" b="1" dirty="0">
                <a:latin typeface="Arial"/>
                <a:cs typeface="Arial"/>
              </a:rPr>
              <a:t>C</a:t>
            </a:r>
            <a:r>
              <a:rPr lang="en-US" sz="1400" dirty="0">
                <a:latin typeface="Arial"/>
                <a:cs typeface="Arial"/>
              </a:rPr>
              <a:t> = 1 and </a:t>
            </a:r>
            <a:r>
              <a:rPr lang="en-US" sz="1400" b="1" dirty="0">
                <a:latin typeface="Arial"/>
                <a:cs typeface="Arial"/>
              </a:rPr>
              <a:t>gamma</a:t>
            </a:r>
            <a:r>
              <a:rPr lang="en-US" sz="1400" dirty="0">
                <a:latin typeface="Arial"/>
                <a:cs typeface="Arial"/>
              </a:rPr>
              <a:t> = 0.5.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Experiment with </a:t>
            </a:r>
            <a:r>
              <a:rPr lang="en-US" sz="1400" b="1" dirty="0">
                <a:latin typeface="Arial"/>
                <a:cs typeface="Arial"/>
              </a:rPr>
              <a:t>degree</a:t>
            </a:r>
            <a:r>
              <a:rPr lang="en-US" sz="1400" dirty="0">
                <a:latin typeface="Arial"/>
                <a:cs typeface="Arial"/>
              </a:rPr>
              <a:t> = 1, 2, 3, 4, 5.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63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8-08-19 at 8.2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3632131"/>
            <a:ext cx="3526971" cy="2743200"/>
          </a:xfrm>
          <a:prstGeom prst="rect">
            <a:avLst/>
          </a:prstGeom>
        </p:spPr>
      </p:pic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9527"/>
            <a:ext cx="4572000" cy="124287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90396"/>
            <a:ext cx="3657600" cy="1076932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6778"/>
            <a:ext cx="3657600" cy="469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637" y="2479290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133" y="2311375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Nature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9" name="Picture 8" descr="Screen Shot 2018-08-19 at 8.00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1"/>
            <a:ext cx="4572000" cy="863245"/>
          </a:xfrm>
          <a:prstGeom prst="rect">
            <a:avLst/>
          </a:prstGeom>
        </p:spPr>
      </p:pic>
      <p:pic>
        <p:nvPicPr>
          <p:cNvPr id="10" name="Picture 9" descr="Screen Shot 2018-08-19 at 8.02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73044"/>
            <a:ext cx="3657600" cy="621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62765" y="3316735"/>
            <a:ext cx="18083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i="1" dirty="0">
                <a:latin typeface="Arial"/>
                <a:cs typeface="Arial"/>
              </a:rPr>
              <a:t>arXiv</a:t>
            </a:r>
            <a:r>
              <a:rPr lang="pt-BR" sz="1000" b="1" dirty="0">
                <a:latin typeface="Arial"/>
                <a:cs typeface="Arial"/>
              </a:rPr>
              <a:t>:</a:t>
            </a:r>
            <a:r>
              <a:rPr lang="pt-BR" sz="1000" dirty="0">
                <a:latin typeface="Arial"/>
                <a:cs typeface="Arial"/>
              </a:rPr>
              <a:t>1708.09843v2 [</a:t>
            </a:r>
            <a:r>
              <a:rPr lang="pt-BR" sz="1000" dirty="0" err="1">
                <a:latin typeface="Arial"/>
                <a:cs typeface="Arial"/>
              </a:rPr>
              <a:t>cs.CV</a:t>
            </a:r>
            <a:r>
              <a:rPr lang="pt-BR" sz="1000" dirty="0">
                <a:latin typeface="Arial"/>
                <a:cs typeface="Arial"/>
              </a:rPr>
              <a:t>]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3" name="Picture 12" descr="Screen Shot 2018-08-19 at 8.12.4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5" y="3632131"/>
            <a:ext cx="3657600" cy="2688972"/>
          </a:xfrm>
          <a:prstGeom prst="rect">
            <a:avLst/>
          </a:prstGeom>
        </p:spPr>
      </p:pic>
      <p:pic>
        <p:nvPicPr>
          <p:cNvPr id="14" name="Picture 13" descr="Screen Shot 2018-08-19 at 8.14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9" y="3632131"/>
            <a:ext cx="2997610" cy="2743200"/>
          </a:xfrm>
          <a:prstGeom prst="rect">
            <a:avLst/>
          </a:prstGeom>
        </p:spPr>
      </p:pic>
      <p:pic>
        <p:nvPicPr>
          <p:cNvPr id="15" name="Picture 14" descr="Screen Shot 2018-08-19 at 8.20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83" y="3632131"/>
            <a:ext cx="3252417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476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 err="1">
                <a:latin typeface="Arial"/>
                <a:cs typeface="Arial"/>
              </a:rPr>
              <a:t>J</a:t>
            </a:r>
            <a:r>
              <a:rPr lang="it-IT" sz="1000" b="1" i="1" dirty="0">
                <a:latin typeface="Arial"/>
                <a:cs typeface="Arial"/>
              </a:rPr>
              <a:t> </a:t>
            </a:r>
            <a:r>
              <a:rPr lang="it-IT" sz="1000" b="1" i="1" dirty="0" err="1">
                <a:latin typeface="Arial"/>
                <a:cs typeface="Arial"/>
              </a:rPr>
              <a:t>Proteome</a:t>
            </a:r>
            <a:r>
              <a:rPr lang="it-IT" sz="1000" b="1" i="1" dirty="0">
                <a:latin typeface="Arial"/>
                <a:cs typeface="Arial"/>
              </a:rPr>
              <a:t> Res</a:t>
            </a:r>
            <a:r>
              <a:rPr lang="it-IT" sz="1000" i="1" dirty="0">
                <a:latin typeface="Arial"/>
                <a:cs typeface="Arial"/>
              </a:rPr>
              <a:t>. </a:t>
            </a:r>
            <a:r>
              <a:rPr lang="it-IT" sz="1000" dirty="0">
                <a:latin typeface="Arial"/>
                <a:cs typeface="Arial"/>
              </a:rPr>
              <a:t>2016 </a:t>
            </a:r>
            <a:r>
              <a:rPr lang="it-IT" sz="1000" dirty="0" err="1">
                <a:latin typeface="Arial"/>
                <a:cs typeface="Arial"/>
              </a:rPr>
              <a:t>Aug</a:t>
            </a:r>
            <a:r>
              <a:rPr lang="it-IT" sz="1000" dirty="0">
                <a:latin typeface="Arial"/>
                <a:cs typeface="Arial"/>
              </a:rPr>
              <a:t> 5;15(8):2749-59.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5201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Pharm</a:t>
            </a:r>
            <a:r>
              <a:rPr lang="pt-BR" sz="1000" b="1" i="1" dirty="0">
                <a:latin typeface="Arial"/>
                <a:cs typeface="Arial"/>
              </a:rPr>
              <a:t> Res. </a:t>
            </a:r>
            <a:r>
              <a:rPr lang="pt-BR" sz="1000" dirty="0">
                <a:latin typeface="Arial"/>
                <a:cs typeface="Arial"/>
              </a:rPr>
              <a:t>2018 </a:t>
            </a:r>
            <a:r>
              <a:rPr lang="pt-BR" sz="1000" dirty="0" err="1">
                <a:latin typeface="Arial"/>
                <a:cs typeface="Arial"/>
              </a:rPr>
              <a:t>Jun</a:t>
            </a:r>
            <a:r>
              <a:rPr lang="pt-BR" sz="1000" dirty="0">
                <a:latin typeface="Arial"/>
                <a:cs typeface="Arial"/>
              </a:rPr>
              <a:t> 29;35(9):170.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637" y="3439845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/articles/d41586-018-00004-w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0476" y="6375331"/>
            <a:ext cx="23147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Cell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Apr 5;173(2):338-354.e15.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6853" y="6375331"/>
            <a:ext cx="28205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Nucleic</a:t>
            </a:r>
            <a:r>
              <a:rPr lang="pt-BR" sz="1000" b="1" i="1" dirty="0">
                <a:latin typeface="Arial"/>
                <a:cs typeface="Arial"/>
              </a:rPr>
              <a:t> </a:t>
            </a:r>
            <a:r>
              <a:rPr lang="pt-BR" sz="1000" b="1" i="1" dirty="0" err="1">
                <a:latin typeface="Arial"/>
                <a:cs typeface="Arial"/>
              </a:rPr>
              <a:t>Acids</a:t>
            </a:r>
            <a:r>
              <a:rPr lang="pt-BR" sz="1000" b="1" i="1" dirty="0">
                <a:latin typeface="Arial"/>
                <a:cs typeface="Arial"/>
              </a:rPr>
              <a:t> Res</a:t>
            </a:r>
            <a:r>
              <a:rPr lang="pt-BR" sz="1000" i="1" dirty="0">
                <a:latin typeface="Arial"/>
                <a:cs typeface="Arial"/>
              </a:rPr>
              <a:t>. </a:t>
            </a:r>
            <a:r>
              <a:rPr lang="pt-BR" sz="1000" dirty="0">
                <a:latin typeface="Arial"/>
                <a:cs typeface="Arial"/>
              </a:rPr>
              <a:t>2017 </a:t>
            </a:r>
            <a:r>
              <a:rPr lang="pt-BR" sz="1000" dirty="0" err="1">
                <a:latin typeface="Arial"/>
                <a:cs typeface="Arial"/>
              </a:rPr>
              <a:t>Sep</a:t>
            </a:r>
            <a:r>
              <a:rPr lang="pt-BR" sz="1000" dirty="0">
                <a:latin typeface="Arial"/>
                <a:cs typeface="Arial"/>
              </a:rPr>
              <a:t> 29;45(17):e156.</a:t>
            </a:r>
          </a:p>
        </p:txBody>
      </p:sp>
    </p:spTree>
    <p:extLst>
      <p:ext uri="{BB962C8B-B14F-4D97-AF65-F5344CB8AC3E}">
        <p14:creationId xmlns:p14="http://schemas.microsoft.com/office/powerpoint/2010/main" val="3520887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7" grpId="0"/>
      <p:bldP spid="20" grpId="0"/>
      <p:bldP spid="21" grpId="0"/>
      <p:bldP spid="22" grpId="0"/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179610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48288" y="2396058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08121" y="186971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8105" y="265141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79244" y="258655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67438" y="4037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03133" y="3275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5549" y="3529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2577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56577" y="1370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19422" y="25865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48211" y="318345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12655" y="273190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2966" y="34374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36266" y="371262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32966" y="209972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7616" y="403718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1155" y="32751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34766" y="18697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95772" y="39990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19926" y="1003292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26744" y="400613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22812" y="100329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86009" y="438404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71172" y="2953447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4" idx="3"/>
            <a:endCxn id="17" idx="0"/>
          </p:cNvCxnSpPr>
          <p:nvPr/>
        </p:nvCxnSpPr>
        <p:spPr>
          <a:xfrm flipH="1">
            <a:off x="2923744" y="3110026"/>
            <a:ext cx="73260" cy="419155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4" idx="5"/>
            <a:endCxn id="23" idx="1"/>
          </p:cNvCxnSpPr>
          <p:nvPr/>
        </p:nvCxnSpPr>
        <p:spPr>
          <a:xfrm>
            <a:off x="3121729" y="3110026"/>
            <a:ext cx="237069" cy="354298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4" idx="1"/>
            <a:endCxn id="14" idx="5"/>
          </p:cNvCxnSpPr>
          <p:nvPr/>
        </p:nvCxnSpPr>
        <p:spPr>
          <a:xfrm flipH="1" flipV="1">
            <a:off x="2629801" y="2743138"/>
            <a:ext cx="367203" cy="2371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057901" y="1499880"/>
            <a:ext cx="219004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08186" y="198953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08186" y="1622646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426911" y="1576079"/>
            <a:ext cx="165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Class 0 training point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26911" y="193831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Class 1 training point</a:t>
            </a:r>
          </a:p>
        </p:txBody>
      </p:sp>
      <p:sp>
        <p:nvSpPr>
          <p:cNvPr id="63" name="Oval 62"/>
          <p:cNvSpPr/>
          <p:nvPr/>
        </p:nvSpPr>
        <p:spPr>
          <a:xfrm>
            <a:off x="1660093" y="2089845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3" idx="7"/>
            <a:endCxn id="12" idx="2"/>
          </p:cNvCxnSpPr>
          <p:nvPr/>
        </p:nvCxnSpPr>
        <p:spPr>
          <a:xfrm flipV="1">
            <a:off x="1810650" y="1961436"/>
            <a:ext cx="297471" cy="1552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3" idx="4"/>
            <a:endCxn id="11" idx="1"/>
          </p:cNvCxnSpPr>
          <p:nvPr/>
        </p:nvCxnSpPr>
        <p:spPr>
          <a:xfrm>
            <a:off x="1748288" y="2273289"/>
            <a:ext cx="25832" cy="14963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330167" y="2081328"/>
            <a:ext cx="329926" cy="635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4719383" y="3437459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29" idx="0"/>
          </p:cNvCxnSpPr>
          <p:nvPr/>
        </p:nvCxnSpPr>
        <p:spPr>
          <a:xfrm>
            <a:off x="4835092" y="3616724"/>
            <a:ext cx="148875" cy="382356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7"/>
            <a:endCxn id="27" idx="2"/>
          </p:cNvCxnSpPr>
          <p:nvPr/>
        </p:nvCxnSpPr>
        <p:spPr>
          <a:xfrm flipV="1">
            <a:off x="4869940" y="3366902"/>
            <a:ext cx="341215" cy="9742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3"/>
            <a:endCxn id="24" idx="7"/>
          </p:cNvCxnSpPr>
          <p:nvPr/>
        </p:nvCxnSpPr>
        <p:spPr>
          <a:xfrm flipH="1">
            <a:off x="4486823" y="3594038"/>
            <a:ext cx="258392" cy="1454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2655633" y="2713452"/>
            <a:ext cx="367203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147561" y="3090975"/>
            <a:ext cx="237069" cy="35429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955967" y="3124138"/>
            <a:ext cx="73260" cy="4191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34" idx="7"/>
            <a:endCxn id="20" idx="3"/>
          </p:cNvCxnSpPr>
          <p:nvPr/>
        </p:nvCxnSpPr>
        <p:spPr>
          <a:xfrm flipV="1">
            <a:off x="3121729" y="2743138"/>
            <a:ext cx="523525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34" idx="0"/>
            <a:endCxn id="25" idx="3"/>
          </p:cNvCxnSpPr>
          <p:nvPr/>
        </p:nvCxnSpPr>
        <p:spPr>
          <a:xfrm flipV="1">
            <a:off x="3059367" y="2256303"/>
            <a:ext cx="299431" cy="697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787641" y="2273289"/>
            <a:ext cx="25832" cy="14963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337656" y="2045997"/>
            <a:ext cx="329926" cy="635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836482" y="1989606"/>
            <a:ext cx="297471" cy="1552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3" idx="7"/>
          </p:cNvCxnSpPr>
          <p:nvPr/>
        </p:nvCxnSpPr>
        <p:spPr>
          <a:xfrm flipH="1">
            <a:off x="1278662" y="2246424"/>
            <a:ext cx="388921" cy="431857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63" idx="0"/>
            <a:endCxn id="30" idx="4"/>
          </p:cNvCxnSpPr>
          <p:nvPr/>
        </p:nvCxnSpPr>
        <p:spPr>
          <a:xfrm flipV="1">
            <a:off x="1748288" y="1186736"/>
            <a:ext cx="359833" cy="90310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888716" y="3402857"/>
            <a:ext cx="341215" cy="9742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795502" y="3616615"/>
            <a:ext cx="148875" cy="382356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460991" y="3567173"/>
            <a:ext cx="258392" cy="1454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0" idx="1"/>
            <a:endCxn id="22" idx="4"/>
          </p:cNvCxnSpPr>
          <p:nvPr/>
        </p:nvCxnSpPr>
        <p:spPr>
          <a:xfrm flipH="1" flipV="1">
            <a:off x="4600850" y="2915346"/>
            <a:ext cx="144365" cy="5489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0" idx="2"/>
            <a:endCxn id="21" idx="5"/>
          </p:cNvCxnSpPr>
          <p:nvPr/>
        </p:nvCxnSpPr>
        <p:spPr>
          <a:xfrm flipH="1" flipV="1">
            <a:off x="4098768" y="3340037"/>
            <a:ext cx="620615" cy="189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6208186" y="2366303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6426911" y="230985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New point</a:t>
            </a:r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6208186" y="2856065"/>
            <a:ext cx="214760" cy="0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208186" y="3127623"/>
            <a:ext cx="222957" cy="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431141" y="271756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K</a:t>
            </a:r>
            <a:r>
              <a:rPr lang="en-US" sz="1200" dirty="0">
                <a:latin typeface="Arial"/>
                <a:cs typeface="Arial"/>
              </a:rPr>
              <a:t> = 3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431141" y="2989123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/>
                <a:cs typeface="Arial"/>
              </a:rPr>
              <a:t>K</a:t>
            </a:r>
            <a:r>
              <a:rPr lang="en-US" sz="1200" dirty="0">
                <a:latin typeface="Arial"/>
                <a:cs typeface="Arial"/>
              </a:rPr>
              <a:t> = 5</a:t>
            </a:r>
          </a:p>
        </p:txBody>
      </p:sp>
      <p:pic>
        <p:nvPicPr>
          <p:cNvPr id="147" name="Picture 146" descr="knn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2" y="5931713"/>
            <a:ext cx="2286000" cy="758310"/>
          </a:xfrm>
          <a:prstGeom prst="rect">
            <a:avLst/>
          </a:prstGeom>
        </p:spPr>
      </p:pic>
      <p:pic>
        <p:nvPicPr>
          <p:cNvPr id="148" name="Picture 147" descr="kn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71" y="5181822"/>
            <a:ext cx="1965960" cy="60705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3256565" y="5265655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Manhattan distance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</a:t>
            </a:r>
            <a:r>
              <a:rPr lang="en-US" sz="1200" baseline="30000" dirty="0">
                <a:latin typeface="Arial"/>
                <a:cs typeface="Arial"/>
              </a:rPr>
              <a:t>1</a:t>
            </a:r>
            <a:r>
              <a:rPr lang="en-US" sz="1200" dirty="0">
                <a:latin typeface="Arial"/>
                <a:cs typeface="Arial"/>
              </a:rPr>
              <a:t> distance)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256565" y="6060674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Euclidean distance</a:t>
            </a:r>
          </a:p>
          <a:p>
            <a:pPr algn="ctr"/>
            <a:r>
              <a:rPr lang="en-US" sz="1200" dirty="0">
                <a:latin typeface="Arial"/>
                <a:cs typeface="Arial"/>
              </a:rPr>
              <a:t>(L</a:t>
            </a:r>
            <a:r>
              <a:rPr lang="en-US" sz="1200" baseline="30000" dirty="0">
                <a:latin typeface="Arial"/>
                <a:cs typeface="Arial"/>
              </a:rPr>
              <a:t>2</a:t>
            </a:r>
            <a:r>
              <a:rPr lang="en-US" sz="1200" dirty="0">
                <a:latin typeface="Arial"/>
                <a:cs typeface="Arial"/>
              </a:rPr>
              <a:t> distance)</a:t>
            </a:r>
          </a:p>
        </p:txBody>
      </p:sp>
      <p:pic>
        <p:nvPicPr>
          <p:cNvPr id="151" name="Picture 150" descr="delta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040588"/>
            <a:ext cx="1828800" cy="620486"/>
          </a:xfrm>
          <a:prstGeom prst="rect">
            <a:avLst/>
          </a:prstGeom>
        </p:spPr>
      </p:pic>
      <p:pic>
        <p:nvPicPr>
          <p:cNvPr id="152" name="Picture 151" descr="knn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952881"/>
            <a:ext cx="2286000" cy="685800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5806722" y="3739490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Find </a:t>
            </a:r>
            <a:r>
              <a:rPr lang="en-US" sz="1600" i="1" dirty="0">
                <a:latin typeface="Arial"/>
                <a:cs typeface="Arial"/>
              </a:rPr>
              <a:t>K</a:t>
            </a:r>
            <a:r>
              <a:rPr lang="en-US" sz="1600" dirty="0">
                <a:latin typeface="Arial"/>
                <a:cs typeface="Arial"/>
              </a:rPr>
              <a:t> training points</a:t>
            </a:r>
          </a:p>
        </p:txBody>
      </p:sp>
      <p:pic>
        <p:nvPicPr>
          <p:cNvPr id="155" name="Picture 154" descr="knn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4118905"/>
            <a:ext cx="2286000" cy="275219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5806721" y="4519834"/>
            <a:ext cx="287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closest to the new point    .</a:t>
            </a:r>
          </a:p>
        </p:txBody>
      </p:sp>
      <p:pic>
        <p:nvPicPr>
          <p:cNvPr id="157" name="Picture 156" descr="bold_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23" y="4645350"/>
            <a:ext cx="137160" cy="118457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5889980" y="5842366"/>
            <a:ext cx="2421464" cy="9031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K-Nearest Neighbors: </a:t>
            </a:r>
            <a:r>
              <a:rPr lang="en-US" sz="1800" dirty="0">
                <a:latin typeface="Arial"/>
                <a:cs typeface="Arial"/>
              </a:rPr>
              <a:t>Representation, Learning and Inference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484529" y="4731948"/>
            <a:ext cx="4900698" cy="201352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461431" y="4775709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Measure of distance:</a:t>
            </a:r>
          </a:p>
        </p:txBody>
      </p:sp>
    </p:spTree>
    <p:extLst>
      <p:ext uri="{BB962C8B-B14F-4D97-AF65-F5344CB8AC3E}">
        <p14:creationId xmlns:p14="http://schemas.microsoft.com/office/powerpoint/2010/main" val="19646152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K-Nearest Neighbors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toy_data_2.csv</a:t>
            </a:r>
            <a:r>
              <a:rPr lang="en-US" sz="1800" dirty="0">
                <a:latin typeface="Arial"/>
                <a:cs typeface="Arial"/>
              </a:rPr>
              <a:t> and </a:t>
            </a:r>
            <a:r>
              <a:rPr lang="en-US" sz="1800" i="1" dirty="0">
                <a:latin typeface="Arial"/>
                <a:cs typeface="Arial"/>
              </a:rPr>
              <a:t>toy_data_5.csv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Vary </a:t>
            </a:r>
            <a:r>
              <a:rPr lang="en-US" sz="1400" b="1" dirty="0" err="1">
                <a:latin typeface="Arial"/>
                <a:cs typeface="Arial"/>
              </a:rPr>
              <a:t>n_neighbors</a:t>
            </a:r>
            <a:r>
              <a:rPr lang="en-US" sz="1400" dirty="0">
                <a:latin typeface="Arial"/>
                <a:cs typeface="Arial"/>
              </a:rPr>
              <a:t> and </a:t>
            </a:r>
            <a:r>
              <a:rPr lang="en-US" sz="1400" b="1" dirty="0">
                <a:latin typeface="Arial"/>
                <a:cs typeface="Arial"/>
              </a:rPr>
              <a:t>metric</a:t>
            </a:r>
            <a:r>
              <a:rPr lang="en-US" sz="1400" dirty="0">
                <a:latin typeface="Arial"/>
                <a:cs typeface="Arial"/>
              </a:rPr>
              <a:t>.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3600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478" y="1114300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60985" y="108902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6830" y="248348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1253783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0007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236960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6832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3203785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2228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4179181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7063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4016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65862" y="2469258"/>
            <a:ext cx="5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……</a:t>
            </a:r>
            <a:endParaRPr lang="en-US" dirty="0"/>
          </a:p>
        </p:txBody>
      </p:sp>
      <p:cxnSp>
        <p:nvCxnSpPr>
          <p:cNvPr id="17" name="Straight Connector 16"/>
          <p:cNvCxnSpPr>
            <a:stCxn id="5" idx="4"/>
            <a:endCxn id="7" idx="0"/>
          </p:cNvCxnSpPr>
          <p:nvPr/>
        </p:nvCxnSpPr>
        <p:spPr>
          <a:xfrm flipH="1">
            <a:off x="1482383" y="1546227"/>
            <a:ext cx="2407202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9" idx="0"/>
          </p:cNvCxnSpPr>
          <p:nvPr/>
        </p:nvCxnSpPr>
        <p:spPr>
          <a:xfrm flipH="1">
            <a:off x="2465560" y="1546227"/>
            <a:ext cx="1424025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4"/>
            <a:endCxn id="11" idx="0"/>
          </p:cNvCxnSpPr>
          <p:nvPr/>
        </p:nvCxnSpPr>
        <p:spPr>
          <a:xfrm flipH="1">
            <a:off x="3432385" y="1546227"/>
            <a:ext cx="457200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3" idx="0"/>
          </p:cNvCxnSpPr>
          <p:nvPr/>
        </p:nvCxnSpPr>
        <p:spPr>
          <a:xfrm>
            <a:off x="3889585" y="1546227"/>
            <a:ext cx="518196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4"/>
            <a:endCxn id="15" idx="0"/>
          </p:cNvCxnSpPr>
          <p:nvPr/>
        </p:nvCxnSpPr>
        <p:spPr>
          <a:xfrm>
            <a:off x="3889585" y="1546227"/>
            <a:ext cx="2393031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56122" y="1089027"/>
            <a:ext cx="133067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Class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56123" y="2472443"/>
            <a:ext cx="1330677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Features</a:t>
            </a:r>
          </a:p>
        </p:txBody>
      </p:sp>
      <p:pic>
        <p:nvPicPr>
          <p:cNvPr id="38" name="Picture 37" descr="naive_bayes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1" y="3259629"/>
            <a:ext cx="3657600" cy="569522"/>
          </a:xfrm>
          <a:prstGeom prst="rect">
            <a:avLst/>
          </a:prstGeom>
        </p:spPr>
      </p:pic>
      <p:pic>
        <p:nvPicPr>
          <p:cNvPr id="39" name="Picture 38" descr="naive_bayes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50" y="4053110"/>
            <a:ext cx="2103120" cy="586324"/>
          </a:xfrm>
          <a:prstGeom prst="rect">
            <a:avLst/>
          </a:prstGeom>
        </p:spPr>
      </p:pic>
      <p:pic>
        <p:nvPicPr>
          <p:cNvPr id="40" name="Picture 39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49" y="4912828"/>
            <a:ext cx="3200400" cy="661942"/>
          </a:xfrm>
          <a:prstGeom prst="rect">
            <a:avLst/>
          </a:prstGeom>
        </p:spPr>
      </p:pic>
      <p:pic>
        <p:nvPicPr>
          <p:cNvPr id="41" name="Picture 40" descr="naive_bayes_4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98" y="5865970"/>
            <a:ext cx="2743200" cy="66892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405949" y="5755395"/>
            <a:ext cx="2928055" cy="883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Naïve Bayes: </a:t>
            </a:r>
            <a:r>
              <a:rPr lang="en-US" sz="1800" dirty="0">
                <a:latin typeface="Arial"/>
                <a:cs typeface="Arial"/>
              </a:rPr>
              <a:t>Representation and Inference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05218" y="4188592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(independence)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54995" y="4912828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Discrete feature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57988" y="5753864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Continuous feature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66162" y="4818715"/>
            <a:ext cx="3541596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naive_bayes_5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5384020"/>
            <a:ext cx="3200400" cy="286703"/>
          </a:xfrm>
          <a:prstGeom prst="rect">
            <a:avLst/>
          </a:prstGeom>
        </p:spPr>
      </p:pic>
      <p:pic>
        <p:nvPicPr>
          <p:cNvPr id="51" name="Picture 50" descr="naive_bayes_6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6205881"/>
            <a:ext cx="2834640" cy="3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07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99553" y="1298447"/>
            <a:ext cx="676969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4712" y="1298447"/>
            <a:ext cx="470688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>
                <a:latin typeface="Arial"/>
                <a:cs typeface="Arial"/>
              </a:rPr>
              <a:t>Naïve Bayes: </a:t>
            </a:r>
            <a:r>
              <a:rPr lang="en-US" sz="1800" dirty="0">
                <a:latin typeface="Arial"/>
                <a:cs typeface="Arial"/>
              </a:rPr>
              <a:t>Learning</a:t>
            </a:r>
          </a:p>
        </p:txBody>
      </p:sp>
      <p:pic>
        <p:nvPicPr>
          <p:cNvPr id="5" name="Picture 4" descr="learning_eq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06706"/>
            <a:ext cx="2743200" cy="531688"/>
          </a:xfrm>
          <a:prstGeom prst="rect">
            <a:avLst/>
          </a:prstGeom>
        </p:spPr>
      </p:pic>
      <p:pic>
        <p:nvPicPr>
          <p:cNvPr id="6" name="Picture 5" descr="learning_eq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3586969"/>
            <a:ext cx="5029200" cy="811924"/>
          </a:xfrm>
          <a:prstGeom prst="rect">
            <a:avLst/>
          </a:prstGeom>
        </p:spPr>
      </p:pic>
      <p:pic>
        <p:nvPicPr>
          <p:cNvPr id="7" name="Picture 6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23" y="1298447"/>
            <a:ext cx="3200400" cy="66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959893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Recall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1968152"/>
            <a:ext cx="189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To estimate         :</a:t>
            </a:r>
          </a:p>
        </p:txBody>
      </p:sp>
      <p:pic>
        <p:nvPicPr>
          <p:cNvPr id="12" name="Picture 11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7" r="32980"/>
          <a:stretch/>
        </p:blipFill>
        <p:spPr>
          <a:xfrm>
            <a:off x="1570602" y="1859519"/>
            <a:ext cx="524633" cy="661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2838394"/>
            <a:ext cx="215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To estimate              :</a:t>
            </a:r>
          </a:p>
        </p:txBody>
      </p:sp>
      <p:pic>
        <p:nvPicPr>
          <p:cNvPr id="14" name="Picture 13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9"/>
          <a:stretch/>
        </p:blipFill>
        <p:spPr>
          <a:xfrm>
            <a:off x="1615006" y="2720764"/>
            <a:ext cx="707311" cy="6619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4987" y="3796871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Discrete feature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04987" y="5206205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/>
                <a:cs typeface="Arial"/>
              </a:rPr>
              <a:t>Continuous feature</a:t>
            </a:r>
          </a:p>
        </p:txBody>
      </p:sp>
      <p:pic>
        <p:nvPicPr>
          <p:cNvPr id="17" name="Picture 16" descr="learning_eq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4621183"/>
            <a:ext cx="2743200" cy="692727"/>
          </a:xfrm>
          <a:prstGeom prst="rect">
            <a:avLst/>
          </a:prstGeom>
        </p:spPr>
      </p:pic>
      <p:pic>
        <p:nvPicPr>
          <p:cNvPr id="18" name="Picture 17" descr="learning_eq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5544759"/>
            <a:ext cx="3657600" cy="6997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0188" y="4534537"/>
            <a:ext cx="7846612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0188" y="3498945"/>
            <a:ext cx="7846612" cy="9857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25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3716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Naïve Bayes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/>
            </a:r>
            <a:br>
              <a:rPr lang="en-US" sz="36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Experiment on </a:t>
            </a:r>
            <a:r>
              <a:rPr lang="en-US" sz="1800" i="1" dirty="0">
                <a:latin typeface="Arial"/>
                <a:cs typeface="Arial"/>
              </a:rPr>
              <a:t>toy_data_4.csv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/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Use the following </a:t>
            </a:r>
            <a:r>
              <a:rPr lang="en-US" sz="1400" b="1" dirty="0" err="1">
                <a:latin typeface="Arial"/>
                <a:cs typeface="Arial"/>
              </a:rPr>
              <a:t>class_prior</a:t>
            </a:r>
            <a:r>
              <a:rPr lang="en-US" sz="1400" dirty="0">
                <a:latin typeface="Arial"/>
                <a:cs typeface="Arial"/>
              </a:rPr>
              <a:t>: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(a) 0.5, 0.25, 0.25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(b) 0.25, 0.5, 0.25</a:t>
            </a:r>
            <a:br>
              <a:rPr lang="en-US" sz="1400" dirty="0">
                <a:latin typeface="Arial"/>
                <a:cs typeface="Arial"/>
              </a:rPr>
            </a:br>
            <a:r>
              <a:rPr lang="de-DE" sz="1400" dirty="0">
                <a:latin typeface="Arial"/>
                <a:cs typeface="Arial"/>
              </a:rPr>
              <a:t>(c) 0.25, 0.25, 0.5</a:t>
            </a: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/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What do you observe? Why?</a:t>
            </a:r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FF66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solidFill>
                  <a:srgbClr val="FFFFFF"/>
                </a:solidFill>
                <a:latin typeface="Arial"/>
                <a:cs typeface="Arial"/>
              </a:rPr>
              <a:t>Practice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024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Next Steps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86272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Visit the accompanying </a:t>
            </a:r>
            <a:r>
              <a:rPr lang="en-US" sz="2000" dirty="0">
                <a:latin typeface="Arial"/>
                <a:cs typeface="Arial"/>
                <a:hlinkClick r:id="rId3"/>
              </a:rPr>
              <a:t>guides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Ask questions on </a:t>
            </a:r>
            <a:r>
              <a:rPr lang="en-US" sz="2000" dirty="0">
                <a:latin typeface="Arial"/>
                <a:cs typeface="Arial"/>
                <a:hlinkClick r:id="rId4"/>
              </a:rPr>
              <a:t>GitHub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Experiment with the </a:t>
            </a:r>
            <a:r>
              <a:rPr lang="en-US" sz="2000" dirty="0">
                <a:latin typeface="Arial"/>
                <a:cs typeface="Arial"/>
                <a:hlinkClick r:id="rId5"/>
              </a:rPr>
              <a:t>Python notebook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 err="1">
                <a:latin typeface="Arial"/>
                <a:cs typeface="Arial"/>
                <a:hlinkClick r:id="rId6"/>
              </a:rPr>
              <a:t>Scikit</a:t>
            </a:r>
            <a:r>
              <a:rPr lang="en-US" sz="2000" dirty="0">
                <a:latin typeface="Arial"/>
                <a:cs typeface="Arial"/>
                <a:hlinkClick r:id="rId6"/>
              </a:rPr>
              <a:t>-learn tutorials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7"/>
              </a:rPr>
              <a:t>Python Machine Learning book code examples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8"/>
              </a:rPr>
              <a:t>Jake </a:t>
            </a:r>
            <a:r>
              <a:rPr lang="en-US" sz="2000" dirty="0" err="1">
                <a:latin typeface="Arial"/>
                <a:cs typeface="Arial"/>
                <a:hlinkClick r:id="rId8"/>
              </a:rPr>
              <a:t>VanderPlas</a:t>
            </a:r>
            <a:r>
              <a:rPr lang="en-US" sz="2000" dirty="0">
                <a:latin typeface="Arial"/>
                <a:cs typeface="Arial"/>
                <a:hlinkClick r:id="rId8"/>
              </a:rPr>
              <a:t> tutorial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Prepare your data with </a:t>
            </a:r>
            <a:r>
              <a:rPr lang="en-US" sz="2000" dirty="0">
                <a:latin typeface="Arial"/>
                <a:cs typeface="Arial"/>
                <a:hlinkClick r:id="rId9"/>
              </a:rPr>
              <a:t>Data Carpentry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>
                <a:latin typeface="Arial"/>
                <a:cs typeface="Arial"/>
              </a:rPr>
              <a:t>Regression, unsupervised learning, feature engineering, and other topics we did not cover</a:t>
            </a:r>
          </a:p>
        </p:txBody>
      </p:sp>
    </p:spTree>
    <p:extLst>
      <p:ext uri="{BB962C8B-B14F-4D97-AF65-F5344CB8AC3E}">
        <p14:creationId xmlns:p14="http://schemas.microsoft.com/office/powerpoint/2010/main" val="32515463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Acknowledgements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ML consultants: Ross Kleiman, </a:t>
            </a:r>
            <a:r>
              <a:rPr lang="en-US" sz="2000" dirty="0" err="1">
                <a:latin typeface="Arial"/>
                <a:cs typeface="Arial"/>
              </a:rPr>
              <a:t>Zijie</a:t>
            </a:r>
            <a:r>
              <a:rPr lang="en-US" sz="2000" dirty="0">
                <a:latin typeface="Arial"/>
                <a:cs typeface="Arial"/>
              </a:rPr>
              <a:t> (Jay) Wang</a:t>
            </a:r>
          </a:p>
          <a:p>
            <a:r>
              <a:rPr lang="en-US" sz="2000" dirty="0">
                <a:latin typeface="Arial"/>
                <a:cs typeface="Arial"/>
              </a:rPr>
              <a:t>Debora </a:t>
            </a:r>
            <a:r>
              <a:rPr lang="en-US" sz="2000" dirty="0" err="1">
                <a:latin typeface="Arial"/>
                <a:cs typeface="Arial"/>
              </a:rPr>
              <a:t>Treu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Megan McClean</a:t>
            </a:r>
          </a:p>
          <a:p>
            <a:r>
              <a:rPr lang="en-US" sz="2000" dirty="0">
                <a:latin typeface="Arial"/>
                <a:cs typeface="Arial"/>
              </a:rPr>
              <a:t>Python Machine Learning book authors</a:t>
            </a:r>
            <a:r>
              <a:rPr lang="fi-FI" sz="2000" dirty="0">
                <a:latin typeface="Arial"/>
                <a:cs typeface="Arial"/>
              </a:rPr>
              <a:t> Sebastian Raschka and Vahid Mirjalili</a:t>
            </a:r>
          </a:p>
          <a:p>
            <a:r>
              <a:rPr lang="fi-FI" sz="2000" dirty="0">
                <a:latin typeface="Arial"/>
                <a:cs typeface="Arial"/>
              </a:rPr>
              <a:t>NSF 1553206</a:t>
            </a:r>
          </a:p>
          <a:p>
            <a:r>
              <a:rPr lang="fi-FI" sz="2000" dirty="0">
                <a:latin typeface="Arial"/>
                <a:cs typeface="Arial"/>
              </a:rPr>
              <a:t>Workshop participants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515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5" name="Picture 14" descr="dream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135" y="1135475"/>
            <a:ext cx="2290648" cy="912584"/>
          </a:xfrm>
          <a:prstGeom prst="rect">
            <a:avLst/>
          </a:prstGeom>
        </p:spPr>
      </p:pic>
      <p:pic>
        <p:nvPicPr>
          <p:cNvPr id="16" name="Picture 15" descr="Screen Shot 2018-11-30 at 5.05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64" y="2268568"/>
            <a:ext cx="3590674" cy="3817512"/>
          </a:xfrm>
          <a:prstGeom prst="rect">
            <a:avLst/>
          </a:prstGeom>
        </p:spPr>
      </p:pic>
      <p:sp>
        <p:nvSpPr>
          <p:cNvPr id="17" name="Content Placeholder 4"/>
          <p:cNvSpPr txBox="1">
            <a:spLocks/>
          </p:cNvSpPr>
          <p:nvPr/>
        </p:nvSpPr>
        <p:spPr>
          <a:xfrm>
            <a:off x="3424135" y="6187135"/>
            <a:ext cx="229064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400" dirty="0" err="1">
                <a:latin typeface="Arial"/>
                <a:cs typeface="Arial"/>
              </a:rPr>
              <a:t>dreamchallenge.org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683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47" name="Content Placeholder 4"/>
          <p:cNvSpPr>
            <a:spLocks noGrp="1"/>
          </p:cNvSpPr>
          <p:nvPr>
            <p:ph idx="1"/>
          </p:nvPr>
        </p:nvSpPr>
        <p:spPr>
          <a:xfrm>
            <a:off x="5220470" y="1898763"/>
            <a:ext cx="3271996" cy="36652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Samples: 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52 prostate tumor and 50 normal prostate specimens taken from patients undergoing surgery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Features: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Expression data from oligonucleotide microarrays of ~12,600 genes.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Labels:</a:t>
            </a:r>
          </a:p>
          <a:p>
            <a:pPr marL="0" indent="0">
              <a:buNone/>
            </a:pPr>
            <a:r>
              <a:rPr lang="en-US" sz="1200" dirty="0">
                <a:latin typeface="Arial"/>
                <a:cs typeface="Arial"/>
              </a:rPr>
              <a:t>Tumor or normal tissue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			                     </a:t>
            </a:r>
            <a:endParaRPr lang="en-US" sz="1200" b="1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1400" b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Classifier:</a:t>
            </a:r>
          </a:p>
          <a:p>
            <a:pPr marL="0" indent="0">
              <a:buNone/>
            </a:pPr>
            <a:r>
              <a:rPr lang="en-US" sz="1200" dirty="0" err="1">
                <a:latin typeface="Arial"/>
                <a:cs typeface="Arial"/>
              </a:rPr>
              <a:t>kNN</a:t>
            </a:r>
            <a:r>
              <a:rPr lang="en-US" sz="1200" dirty="0">
                <a:latin typeface="Arial"/>
                <a:cs typeface="Arial"/>
              </a:rPr>
              <a:t> Classifier was over 90% accurate using small subset of genes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219917" y="1856371"/>
            <a:ext cx="3272549" cy="23217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220471" y="4777737"/>
            <a:ext cx="3271996" cy="7324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48" idx="2"/>
          </p:cNvCxnSpPr>
          <p:nvPr/>
        </p:nvCxnSpPr>
        <p:spPr>
          <a:xfrm>
            <a:off x="6856192" y="4178141"/>
            <a:ext cx="0" cy="611026"/>
          </a:xfrm>
          <a:prstGeom prst="line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A58CFEE-0254-4766-A0EE-0D024BAC3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857314"/>
            <a:ext cx="4300962" cy="2025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076DCA4-13CB-4DDC-97CD-06BB07282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9" y="3294262"/>
            <a:ext cx="3675888" cy="3339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F4812E2-C76B-4D90-B07D-3DA14BDE8BC2}"/>
              </a:ext>
            </a:extLst>
          </p:cNvPr>
          <p:cNvSpPr txBox="1"/>
          <p:nvPr/>
        </p:nvSpPr>
        <p:spPr>
          <a:xfrm>
            <a:off x="1199016" y="2991540"/>
            <a:ext cx="112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9550BAA-65BF-4773-B5E5-54400231E4D0}"/>
              </a:ext>
            </a:extLst>
          </p:cNvPr>
          <p:cNvSpPr txBox="1"/>
          <p:nvPr/>
        </p:nvSpPr>
        <p:spPr>
          <a:xfrm>
            <a:off x="2909527" y="2991540"/>
            <a:ext cx="112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Tumor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2F5A6F4-CCBF-4302-BECF-26D305109DAF}"/>
              </a:ext>
            </a:extLst>
          </p:cNvPr>
          <p:cNvSpPr/>
          <p:nvPr/>
        </p:nvSpPr>
        <p:spPr>
          <a:xfrm>
            <a:off x="4841261" y="6293264"/>
            <a:ext cx="4302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Further preprocessing done by </a:t>
            </a:r>
            <a:r>
              <a:rPr lang="en-US" sz="800" dirty="0">
                <a:latin typeface="Arial"/>
                <a:cs typeface="Arial"/>
                <a:hlinkClick r:id="rId4" tooltip="Back to original article"/>
              </a:rPr>
              <a:t>Optimization Based Tumor Classification from Microarray Gene Expression Data </a:t>
            </a:r>
            <a:r>
              <a:rPr lang="en-US" sz="800" dirty="0">
                <a:latin typeface="Arial"/>
                <a:cs typeface="Arial"/>
              </a:rPr>
              <a:t>.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err="1" smtClean="0">
                <a:latin typeface="Arial"/>
                <a:cs typeface="Arial"/>
              </a:rPr>
              <a:t>Dagliyan</a:t>
            </a:r>
            <a:r>
              <a:rPr lang="en-US" sz="800" dirty="0">
                <a:latin typeface="Arial"/>
                <a:cs typeface="Arial"/>
              </a:rPr>
              <a:t> O, </a:t>
            </a:r>
            <a:r>
              <a:rPr lang="en-US" sz="800" dirty="0" err="1">
                <a:latin typeface="Arial"/>
                <a:cs typeface="Arial"/>
              </a:rPr>
              <a:t>Uney-Yuksektepe</a:t>
            </a:r>
            <a:r>
              <a:rPr lang="en-US" sz="800" dirty="0">
                <a:latin typeface="Arial"/>
                <a:cs typeface="Arial"/>
              </a:rPr>
              <a:t> F, </a:t>
            </a:r>
            <a:r>
              <a:rPr lang="en-US" sz="800" dirty="0" err="1">
                <a:latin typeface="Arial"/>
                <a:cs typeface="Arial"/>
              </a:rPr>
              <a:t>Kavakli</a:t>
            </a:r>
            <a:r>
              <a:rPr lang="en-US" sz="800" dirty="0">
                <a:latin typeface="Arial"/>
                <a:cs typeface="Arial"/>
              </a:rPr>
              <a:t> IH, </a:t>
            </a:r>
            <a:r>
              <a:rPr lang="en-US" sz="800" dirty="0" err="1">
                <a:latin typeface="Arial"/>
                <a:cs typeface="Arial"/>
              </a:rPr>
              <a:t>Turkay</a:t>
            </a:r>
            <a:r>
              <a:rPr lang="en-US" sz="800" dirty="0">
                <a:latin typeface="Arial"/>
                <a:cs typeface="Arial"/>
              </a:rPr>
              <a:t> M (2011). PLOS ONE 6(2): e14579. </a:t>
            </a:r>
          </a:p>
        </p:txBody>
      </p:sp>
    </p:spTree>
    <p:extLst>
      <p:ext uri="{BB962C8B-B14F-4D97-AF65-F5344CB8AC3E}">
        <p14:creationId xmlns:p14="http://schemas.microsoft.com/office/powerpoint/2010/main" val="2946535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58350" y="635375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Figure </a:t>
            </a:r>
            <a:r>
              <a:rPr lang="en-US" sz="800" dirty="0">
                <a:latin typeface="Arial"/>
                <a:cs typeface="Arial"/>
              </a:rPr>
              <a:t>adapted from </a:t>
            </a:r>
          </a:p>
          <a:p>
            <a:r>
              <a:rPr lang="en-US" sz="800" dirty="0">
                <a:latin typeface="Arial"/>
                <a:cs typeface="Arial"/>
                <a:hlinkClick r:id="rId2"/>
              </a:rPr>
              <a:t>https://github.com/rasbt/python-machine-learning-book-2nd-edition</a:t>
            </a:r>
            <a:endParaRPr lang="en-US" sz="800" dirty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S. </a:t>
            </a:r>
            <a:r>
              <a:rPr lang="en-US" sz="800" dirty="0" err="1">
                <a:latin typeface="Arial"/>
                <a:cs typeface="Arial"/>
              </a:rPr>
              <a:t>Raschka</a:t>
            </a:r>
            <a:r>
              <a:rPr lang="en-US" sz="800" dirty="0">
                <a:latin typeface="Arial"/>
                <a:cs typeface="Arial"/>
              </a:rPr>
              <a:t> 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8B343B4-6CCA-4DAA-932B-8F48D23F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648" y="1037432"/>
            <a:ext cx="7174704" cy="478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75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37344</TotalTime>
  <Words>2323</Words>
  <Application>Microsoft Macintosh PowerPoint</Application>
  <PresentationFormat>On-screen Show (4:3)</PresentationFormat>
  <Paragraphs>637</Paragraphs>
  <Slides>66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Office Theme</vt:lpstr>
      <vt:lpstr>Equation</vt:lpstr>
      <vt:lpstr>Microsoft Equation</vt:lpstr>
      <vt:lpstr>Machine learning for biology  workshop</vt:lpstr>
      <vt:lpstr>PowerPoint Presentation</vt:lpstr>
      <vt:lpstr>PowerPoint Presentation</vt:lpstr>
      <vt:lpstr>PowerPoint Presentation</vt:lpstr>
      <vt:lpstr>Brainstorming!  What types of data do you generate in the lab?  What would you want to learn from your data?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  Open the telomere ALT dataset telomere.csv.  What do the rows represent?  What are the features? How many classes are there?</vt:lpstr>
      <vt:lpstr>PowerPoint Presentation</vt:lpstr>
      <vt:lpstr>PowerPoint Presentation</vt:lpstr>
      <vt:lpstr>PowerPoint Presentation</vt:lpstr>
      <vt:lpstr>Get your hands dirty!  Load prostate.csv.  Train some classifiers of your choice. Predict labels for new data.</vt:lpstr>
      <vt:lpstr>PowerPoint Presentation</vt:lpstr>
      <vt:lpstr>PowerPoint Presentation</vt:lpstr>
      <vt:lpstr>PowerPoint Presentation</vt:lpstr>
      <vt:lpstr>PowerPoint Presentation</vt:lpstr>
      <vt:lpstr>Data Preprocessing Discussion  What methods or tools have you used for data normalization and preprocessing?   What assumptions are made when normalizing and preprocessing data? </vt:lpstr>
      <vt:lpstr>PowerPoint Presentation</vt:lpstr>
      <vt:lpstr>PowerPoint Presentation</vt:lpstr>
      <vt:lpstr>Training</vt:lpstr>
      <vt:lpstr>PowerPoint Presentation</vt:lpstr>
      <vt:lpstr>Validation</vt:lpstr>
      <vt:lpstr>Validation &amp; Overfitting  Experiment on toy_data_6.csv.  Hold out 20% data for validation. Train an SVM with the following settings:   (a) kernel=‘rbf’, gamma=0.5 (b) kernel=‘rbf’, gamma=10  How well does training accuracy agree with validation accuracy? Why? (Hint: check the decision boundary)  Hold out 0% data for validation (i.e. no validation set). Train an SVM with setting (b) above.  How well does training accuracy agree with test accuracy? Why is the validation set important?</vt:lpstr>
      <vt:lpstr>Underfitting and Overfitting</vt:lpstr>
      <vt:lpstr>Validation</vt:lpstr>
      <vt:lpstr>Data splitting  Experiment on toy_data_4.csv and toy_data_5.csv.  (a) Vary size of validation set in hold-out validation. (b) Vary K in K-fold variation.  Train an SVM with default setting.  When does training accuracy best agree with validation accuracy?</vt:lpstr>
      <vt:lpstr>PowerPoint Presentation</vt:lpstr>
      <vt:lpstr>Performance Metrics</vt:lpstr>
      <vt:lpstr>Plots</vt:lpstr>
      <vt:lpstr>Performance      Compute accuracy, precision, recall and F1.  Experiment on toy_data_2.csv and toy_data_9.csv.  Train a logistic regression classifier with default setting. What accuracy do you achieve? How about precision and recall? How good is your classifier?  Think about when accuracy is not a good measure of performance, and why precision and recall are helpful.</vt:lpstr>
      <vt:lpstr>More on Plots</vt:lpstr>
      <vt:lpstr>More on Plots</vt:lpstr>
      <vt:lpstr>PowerPoint Presentation</vt:lpstr>
      <vt:lpstr>PowerPoint Presentation</vt:lpstr>
      <vt:lpstr>PowerPoint Presentation</vt:lpstr>
      <vt:lpstr>PowerPoint Presentation</vt:lpstr>
      <vt:lpstr>Logistic Regression: Representations and Inference</vt:lpstr>
      <vt:lpstr>Logistic Regression: Example on Inference</vt:lpstr>
      <vt:lpstr>Linearly Separable vs. Not Linearly Separable</vt:lpstr>
      <vt:lpstr>Logistic Regression &amp; Linear separability  Experiment on toy_data_3.csv and toy_data_8.csv.  Logistic regression is a linear classifier. Why? (Hint: logistic function)         </vt:lpstr>
      <vt:lpstr>Regularization</vt:lpstr>
      <vt:lpstr>Regularization  Experiment on toy_data_1.csv.  First, set penalty to ‘L1’. Experiment with C = 0.08, 0.1, 0.2, 0.5, 1.  Next, set penalty to ‘L2’. Experiment with the same set of C. Think about the difference.    Examine the decision boundary and explain what you observe. (Recall: C is the inverse of regularization strength)</vt:lpstr>
      <vt:lpstr>PowerPoint Presentation</vt:lpstr>
      <vt:lpstr>PowerPoint Presentation</vt:lpstr>
      <vt:lpstr>Neural Network: Activation Functions</vt:lpstr>
      <vt:lpstr>Neural Networks &amp; Linear separability  Experiment on toy_data_3.csv and toy_data_8.csv.  What activation functions make a neural network a nonlinear classifier? Why? (Hint: you may want to try different solvers.)</vt:lpstr>
      <vt:lpstr>Logistic Regression &amp; Neural Network: Learning</vt:lpstr>
      <vt:lpstr>Neural Networks Structure &amp; Learning  Experiment on toy_data_5.csv and toy_data_8.csv.  Consider the following settings.  (a) solver = ‘lbfgs’, activation = ‘tanh’, alpha = 0.2. Experiment with num_hidden_units = 5, 10, 20, 50, 100.  Examine accuracy and decision boundary. What do you observe?  (b) num_hidden_units = 20, alpha = 0.2. Use different combinations of activation function and solver.  Do they produce the same classifier? Why? (Hint: local minima)</vt:lpstr>
      <vt:lpstr>Decision Tree: Representation and Inference</vt:lpstr>
      <vt:lpstr>Decision Tree: Learning</vt:lpstr>
      <vt:lpstr>Decision Tree: Example of learning a split (based on entropy)</vt:lpstr>
      <vt:lpstr>Random Forest: Representation, Learning and Inference</vt:lpstr>
      <vt:lpstr>Decision Trees (DT) &amp; Random Forest (RF)  Experiment on toy_data_2.csv and toy_data_4.csv.  Vary the hyperparameters.  Examine change in decision boundary and accuracy.  How does decision boundary of DT and RF look like? Why? Whose performance is better in general? DT or RF? </vt:lpstr>
      <vt:lpstr>Linear SVM: Representation, Learning and Inference</vt:lpstr>
      <vt:lpstr>PowerPoint Presentation</vt:lpstr>
      <vt:lpstr>SVM  (a) Experiment on toy_data_1.csv.  Set kernel = ‘linear’. Experiment with C = 0.01, 0.1, 0.5, 1, 2, 5.    (b) Experiment on toy_data_2.csv.  First, set kernel = ‘rbf’ and C = 1. Train with gamma = 0.01, 0.1, 0.2, 0.5, 2, 10, 50, 200.  Then, set kernel = ‘poly’, C = 1 and gamma = 0.5. Experiment with degree = 1, 2, 3, 4, 5.  What do you observe? Why?</vt:lpstr>
      <vt:lpstr>K-Nearest Neighbors: Representation, Learning and Inference</vt:lpstr>
      <vt:lpstr>K-Nearest Neighbors  Experiment on toy_data_2.csv and toy_data_5.csv.  Vary n_neighbors and metric.  What do you observe? Why?</vt:lpstr>
      <vt:lpstr>Naïve Bayes: Representation and Inference</vt:lpstr>
      <vt:lpstr>Naïve Bayes: Learning</vt:lpstr>
      <vt:lpstr>Naïve Bayes  Experiment on toy_data_4.csv.  Use the following class_prior:  (a) 0.5, 0.25, 0.25 (b) 0.25, 0.5, 0.25 (c) 0.25, 0.25, 0.5  What do you observe? Why?</vt:lpstr>
      <vt:lpstr>PowerPoint Presentation</vt:lpstr>
      <vt:lpstr>PowerPoint Presentation</vt:lpstr>
    </vt:vector>
  </TitlesOfParts>
  <Company>University of Wisconsin-Madison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Fangzhou Mu</dc:creator>
  <cp:lastModifiedBy>Fangzhou Mu</cp:lastModifiedBy>
  <cp:revision>336</cp:revision>
  <dcterms:created xsi:type="dcterms:W3CDTF">2018-08-06T21:32:06Z</dcterms:created>
  <dcterms:modified xsi:type="dcterms:W3CDTF">2019-04-07T21:03:02Z</dcterms:modified>
</cp:coreProperties>
</file>